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sldIdLst>
    <p:sldId id="256" r:id="rId2"/>
    <p:sldId id="281" r:id="rId3"/>
    <p:sldId id="277" r:id="rId4"/>
    <p:sldId id="278" r:id="rId5"/>
    <p:sldId id="258" r:id="rId6"/>
    <p:sldId id="283" r:id="rId7"/>
    <p:sldId id="280" r:id="rId8"/>
    <p:sldId id="257" r:id="rId9"/>
    <p:sldId id="279" r:id="rId10"/>
    <p:sldId id="259" r:id="rId11"/>
  </p:sldIdLst>
  <p:sldSz cx="9144000" cy="6858000" type="screen4x3"/>
  <p:notesSz cx="7010400" cy="92233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27E08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41" autoAdjust="0"/>
  </p:normalViewPr>
  <p:slideViewPr>
    <p:cSldViewPr>
      <p:cViewPr varScale="1">
        <p:scale>
          <a:sx n="103" d="100"/>
          <a:sy n="103" d="100"/>
        </p:scale>
        <p:origin x="23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00D0F-9506-43D9-B989-2C5AD9E8EB4A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F1277-4CC0-4F62-A43F-161BE670A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742A0-DB84-459C-8539-2BD45163F158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27BDF-6511-44D0-99B6-49F912443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BDA40-FCC9-414D-B18F-4A8E65FB08A3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14A6-D694-443C-A9D7-BF450301EC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63055-0B55-4E9D-BA2B-57A00FC81FC2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55E91-F00E-4552-AD68-347457F0F8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A48D9-C177-4696-A035-2A17385B20C5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BAEE0-BB2D-41A1-AC32-7FC6E6805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C378F-E040-4770-A92B-64FC40B44595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DE746-A974-4767-8A05-9ECD1FBCA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E89F8-9ED6-4D80-A34D-5F88977F24D8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136DC-C355-4CAC-ABAB-E420D4253E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7832B-624D-45D5-8C81-9866067AC1A3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1E3CE-F0A1-4424-A922-3BA80934B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D3497-781E-4FCD-9EC1-13A96FB415BB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64F96-32CD-4345-B6F2-388321C962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ABF7-83AF-4856-9A45-76DB063BC6FF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6BC0A-0C47-4F5A-B570-BE87141DD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78BAE-89CE-47AE-B6F8-E399EFB93EFD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762F5-1D36-4D2F-B4C2-FB413C048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97C015A9-4CED-4C66-9C0A-A62672BC73BC}" type="datetimeFigureOut">
              <a:rPr lang="en-US"/>
              <a:pPr>
                <a:defRPr/>
              </a:pPr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969BFDE6-333A-42ED-86BB-EA5FA99EE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4" r:id="rId2"/>
    <p:sldLayoutId id="2147483856" r:id="rId3"/>
    <p:sldLayoutId id="2147483853" r:id="rId4"/>
    <p:sldLayoutId id="2147483852" r:id="rId5"/>
    <p:sldLayoutId id="2147483851" r:id="rId6"/>
    <p:sldLayoutId id="2147483850" r:id="rId7"/>
    <p:sldLayoutId id="2147483849" r:id="rId8"/>
    <p:sldLayoutId id="2147483857" r:id="rId9"/>
    <p:sldLayoutId id="2147483848" r:id="rId10"/>
    <p:sldLayoutId id="2147483847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8B1DEE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8B1DEE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8B1DEE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8B1DEE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8B1DEE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8B1DEE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8B1DEE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8B1DEE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8B1DEE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8B1DEE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dsu.edu/publichealth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ubtitle 2"/>
          <p:cNvSpPr>
            <a:spLocks noGrp="1"/>
          </p:cNvSpPr>
          <p:nvPr>
            <p:ph type="subTitle" idx="1"/>
          </p:nvPr>
        </p:nvSpPr>
        <p:spPr>
          <a:xfrm>
            <a:off x="471488" y="3886200"/>
            <a:ext cx="8191500" cy="2667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404040"/>
                </a:solidFill>
              </a:rPr>
              <a:t>                                                                          </a:t>
            </a:r>
          </a:p>
          <a:p>
            <a:pPr algn="ctr" eaLnBrk="1" hangingPunct="1"/>
            <a:r>
              <a:rPr lang="en-US" dirty="0" smtClean="0">
                <a:solidFill>
                  <a:srgbClr val="404040"/>
                </a:solidFill>
              </a:rPr>
              <a:t> </a:t>
            </a:r>
            <a:r>
              <a:rPr lang="en-US" b="1" dirty="0" smtClean="0">
                <a:solidFill>
                  <a:srgbClr val="404040"/>
                </a:solidFill>
              </a:rPr>
              <a:t>Donna M. Grandbois, </a:t>
            </a:r>
            <a:r>
              <a:rPr lang="en-US" b="1" dirty="0" err="1" smtClean="0">
                <a:solidFill>
                  <a:srgbClr val="404040"/>
                </a:solidFill>
              </a:rPr>
              <a:t>Ph.D</a:t>
            </a:r>
            <a:r>
              <a:rPr lang="en-US" b="1" dirty="0" smtClean="0">
                <a:solidFill>
                  <a:srgbClr val="404040"/>
                </a:solidFill>
              </a:rPr>
              <a:t>, RN</a:t>
            </a:r>
          </a:p>
          <a:p>
            <a:pPr algn="ctr" eaLnBrk="1" hangingPunct="1"/>
            <a:r>
              <a:rPr lang="en-US" dirty="0" smtClean="0">
                <a:solidFill>
                  <a:srgbClr val="404040"/>
                </a:solidFill>
              </a:rPr>
              <a:t> </a:t>
            </a:r>
            <a:r>
              <a:rPr lang="en-US" sz="2000" dirty="0" smtClean="0">
                <a:solidFill>
                  <a:srgbClr val="404040"/>
                </a:solidFill>
              </a:rPr>
              <a:t>Associate Professor: Dual Appointment in Nursing &amp; Public Health</a:t>
            </a:r>
          </a:p>
          <a:p>
            <a:pPr algn="ctr" eaLnBrk="1" hangingPunct="1"/>
            <a:r>
              <a:rPr lang="en-US" dirty="0" smtClean="0">
                <a:solidFill>
                  <a:srgbClr val="404040"/>
                </a:solidFill>
              </a:rPr>
              <a:t> College of Health Professions</a:t>
            </a:r>
          </a:p>
          <a:p>
            <a:pPr algn="ctr" eaLnBrk="1" hangingPunct="1"/>
            <a:r>
              <a:rPr lang="en-US" dirty="0" smtClean="0">
                <a:solidFill>
                  <a:srgbClr val="404040"/>
                </a:solidFill>
              </a:rPr>
              <a:t>North Dakota State University</a:t>
            </a:r>
          </a:p>
        </p:txBody>
      </p:sp>
      <p:sp>
        <p:nvSpPr>
          <p:cNvPr id="13314" name="Title 2"/>
          <p:cNvSpPr>
            <a:spLocks noGrp="1"/>
          </p:cNvSpPr>
          <p:nvPr>
            <p:ph type="ctrTitle"/>
          </p:nvPr>
        </p:nvSpPr>
        <p:spPr bwMode="auto">
          <a:xfrm>
            <a:off x="471488" y="609600"/>
            <a:ext cx="8191500" cy="22098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639763" algn="ctr" eaLnBrk="1" hangingPunct="1">
              <a:buNone/>
            </a:pPr>
            <a:r>
              <a:rPr lang="en-US" sz="2800" dirty="0">
                <a:solidFill>
                  <a:srgbClr val="0000FF"/>
                </a:solidFill>
                <a:effectLst/>
              </a:rPr>
              <a:t>Equipping Public Health Leaders Who Can Address the Health Issues in American Indian Communities Through Culturally Congruent Approaches </a:t>
            </a:r>
            <a:endParaRPr lang="en-US" sz="2800" dirty="0" smtClean="0">
              <a:solidFill>
                <a:srgbClr val="0000FF"/>
              </a:solidFill>
              <a:effectLst/>
            </a:endParaRPr>
          </a:p>
        </p:txBody>
      </p:sp>
      <p:pic>
        <p:nvPicPr>
          <p:cNvPr id="13315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62988" y="0"/>
            <a:ext cx="481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0"/>
            <a:ext cx="8215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0"/>
            <a:ext cx="481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6248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fthrbar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3200400"/>
            <a:ext cx="66294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57200"/>
            <a:ext cx="6787479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066800"/>
            <a:ext cx="5966666" cy="352919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9367" y="5205594"/>
            <a:ext cx="5970494" cy="835460"/>
          </a:xfrm>
        </p:spPr>
        <p:txBody>
          <a:bodyPr/>
          <a:lstStyle/>
          <a:p>
            <a:r>
              <a:rPr lang="en-US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ABSTRACT</a:t>
            </a:r>
            <a:endParaRPr lang="en-US" b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0143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4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33475" y="468186"/>
            <a:ext cx="6848729" cy="639762"/>
          </a:xfrm>
        </p:spPr>
        <p:txBody>
          <a:bodyPr/>
          <a:lstStyle/>
          <a:p>
            <a:r>
              <a:rPr lang="en-US" sz="3600" u="sng" dirty="0" smtClean="0">
                <a:solidFill>
                  <a:srgbClr val="027E0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Cradle to Grave Inequities</a:t>
            </a:r>
            <a:endParaRPr lang="en-US" sz="3600" u="sng" dirty="0">
              <a:solidFill>
                <a:srgbClr val="027E0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400326"/>
            <a:ext cx="4045951" cy="362887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Our babies die at a rate almost double the non-native rate</a:t>
            </a:r>
          </a:p>
          <a:p>
            <a:r>
              <a:rPr lang="en-US" b="1" dirty="0" smtClean="0"/>
              <a:t>We have high rates of chronic disease with poorer health outcomes</a:t>
            </a:r>
          </a:p>
          <a:p>
            <a:r>
              <a:rPr lang="en-US" b="1" dirty="0"/>
              <a:t> U</a:t>
            </a:r>
            <a:r>
              <a:rPr lang="en-US" b="1" dirty="0" smtClean="0"/>
              <a:t>nemployment is high:14% to 3%</a:t>
            </a:r>
          </a:p>
          <a:p>
            <a:r>
              <a:rPr lang="en-US" b="1" dirty="0"/>
              <a:t> </a:t>
            </a:r>
            <a:r>
              <a:rPr lang="en-US" b="1" dirty="0" smtClean="0"/>
              <a:t>2.5 times as many AI’s lives below the federal poverty level</a:t>
            </a:r>
          </a:p>
          <a:p>
            <a:r>
              <a:rPr lang="en-US" b="1" dirty="0" smtClean="0"/>
              <a:t>We have high rates of disability at every age</a:t>
            </a:r>
          </a:p>
          <a:p>
            <a:r>
              <a:rPr lang="en-US" b="1" dirty="0"/>
              <a:t> L</a:t>
            </a:r>
            <a:r>
              <a:rPr lang="en-US" b="1" dirty="0" smtClean="0"/>
              <a:t>owest high school graduation rates in the nation</a:t>
            </a:r>
          </a:p>
          <a:p>
            <a:r>
              <a:rPr lang="en-US" b="1" dirty="0" smtClean="0"/>
              <a:t>Life expectancy is just 54.7 years in some communities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645025" y="1400326"/>
            <a:ext cx="4041775" cy="355267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6447" y="5029200"/>
            <a:ext cx="7162800" cy="15240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CHALLENGES THAT CONFRONT OUR COMMUNITIES </a:t>
            </a:r>
            <a:endParaRPr lang="en-US" sz="36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4546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6740525" cy="1143000"/>
          </a:xfrm>
        </p:spPr>
        <p:txBody>
          <a:bodyPr/>
          <a:lstStyle/>
          <a:p>
            <a:pPr marL="0" indent="0" algn="l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 smtClean="0">
                <a:solidFill>
                  <a:srgbClr val="027E08"/>
                </a:solidFill>
              </a:rPr>
              <a:t>KEY PREMISES</a:t>
            </a:r>
            <a:endParaRPr lang="en-US" dirty="0">
              <a:solidFill>
                <a:srgbClr val="027E08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1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Content Placeholder 3"/>
          <p:cNvSpPr>
            <a:spLocks noGrp="1"/>
          </p:cNvSpPr>
          <p:nvPr>
            <p:ph sz="quarter" idx="13"/>
          </p:nvPr>
        </p:nvSpPr>
        <p:spPr>
          <a:xfrm>
            <a:off x="852230" y="1905000"/>
            <a:ext cx="7809170" cy="4267200"/>
          </a:xfrm>
        </p:spPr>
        <p:txBody>
          <a:bodyPr/>
          <a:lstStyle/>
          <a:p>
            <a:pPr marL="46037" indent="0" eaLnBrk="1" hangingPunct="1">
              <a:buNone/>
            </a:pPr>
            <a:r>
              <a:rPr lang="en-US" dirty="0" smtClean="0"/>
              <a:t> CCC                                                                                     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1400" y="0"/>
            <a:ext cx="481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963" y="0"/>
            <a:ext cx="8218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013" y="6400800"/>
            <a:ext cx="8218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740161" y="1981200"/>
            <a:ext cx="1506926" cy="533400"/>
          </a:xfrm>
          <a:prstGeom prst="rect">
            <a:avLst/>
          </a:prstGeom>
          <a:solidFill>
            <a:srgbClr val="027E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Point 1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0161" y="2633139"/>
            <a:ext cx="1498802" cy="457200"/>
          </a:xfrm>
          <a:prstGeom prst="rect">
            <a:avLst/>
          </a:prstGeom>
          <a:solidFill>
            <a:srgbClr val="027E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Point 2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40161" y="3200400"/>
            <a:ext cx="1514900" cy="457200"/>
          </a:xfrm>
          <a:prstGeom prst="rect">
            <a:avLst/>
          </a:prstGeom>
          <a:solidFill>
            <a:srgbClr val="027E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Point 3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4148" y="3819979"/>
            <a:ext cx="1506926" cy="457200"/>
          </a:xfrm>
          <a:prstGeom prst="rect">
            <a:avLst/>
          </a:prstGeom>
          <a:solidFill>
            <a:srgbClr val="027E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Point 4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0161" y="4427976"/>
            <a:ext cx="1514900" cy="457200"/>
          </a:xfrm>
          <a:prstGeom prst="rect">
            <a:avLst/>
          </a:prstGeom>
          <a:solidFill>
            <a:srgbClr val="027E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Point 5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0161" y="5071488"/>
            <a:ext cx="1514900" cy="457200"/>
          </a:xfrm>
          <a:prstGeom prst="rect">
            <a:avLst/>
          </a:prstGeom>
          <a:solidFill>
            <a:srgbClr val="027E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Point 6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0" y="4998591"/>
            <a:ext cx="6793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 panose="020B0A04020102020204" pitchFamily="34" charset="0"/>
              </a:rPr>
              <a:t>  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55170" y="1942908"/>
            <a:ext cx="6787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Educational attainment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 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ocioeconomic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tatus, 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&amp; better health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utcomes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 intrinsically linked.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7334" y="4930909"/>
            <a:ext cx="6241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These well-educated AI Public Health Professionals can be the change makers needed to address disparities in American Indian communities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37334" y="2587619"/>
            <a:ext cx="6505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Indigenous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worldviews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&amp; culture are embedded in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curriculum and program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05203" y="3146584"/>
            <a:ext cx="66034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/>
              <a:t>Faculty have previous experience working with AI communities &amp; students; all have AI backgrounds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/>
              <a:t>A multi-disciplinary </a:t>
            </a:r>
            <a:r>
              <a:rPr lang="en-US" b="1" dirty="0"/>
              <a:t>focus is evident in the </a:t>
            </a:r>
            <a:r>
              <a:rPr lang="en-US" b="1" dirty="0" smtClean="0"/>
              <a:t>faculty, curriculum </a:t>
            </a:r>
            <a:r>
              <a:rPr lang="en-US" b="1" dirty="0"/>
              <a:t>&amp; </a:t>
            </a:r>
            <a:r>
              <a:rPr lang="en-US" b="1" dirty="0" smtClean="0"/>
              <a:t>instructional </a:t>
            </a:r>
            <a:r>
              <a:rPr lang="en-US" b="1" dirty="0"/>
              <a:t>approach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/>
              <a:t>Partnering with tribal &amp; urban communities is fully incorporated in public health capstone projects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6511925" cy="990599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smtClean="0">
                <a:solidFill>
                  <a:srgbClr val="027E0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RESPECTIVE CORE VALUES</a:t>
            </a:r>
            <a:endParaRPr lang="en-US" sz="4000" dirty="0">
              <a:solidFill>
                <a:srgbClr val="027E0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600200"/>
            <a:ext cx="8534400" cy="4419600"/>
          </a:xfrm>
        </p:spPr>
        <p:txBody>
          <a:bodyPr/>
          <a:lstStyle/>
          <a:p>
            <a:pPr marL="46037" indent="0">
              <a:buNone/>
            </a:pPr>
            <a:r>
              <a:rPr lang="en-US" b="1" u="sng" dirty="0">
                <a:solidFill>
                  <a:srgbClr val="0000FF"/>
                </a:solidFill>
              </a:rPr>
              <a:t>Traditional Native</a:t>
            </a:r>
            <a:r>
              <a:rPr lang="en-US" dirty="0"/>
              <a:t>	              </a:t>
            </a:r>
            <a:r>
              <a:rPr lang="en-US" b="1" u="sng" dirty="0">
                <a:solidFill>
                  <a:srgbClr val="0000FF"/>
                </a:solidFill>
              </a:rPr>
              <a:t>Main Stream Society</a:t>
            </a:r>
          </a:p>
          <a:p>
            <a:pPr marL="46037" indent="0">
              <a:buNone/>
            </a:pPr>
            <a:r>
              <a:rPr lang="en-US" altLang="en-US" sz="1800" b="1" dirty="0">
                <a:latin typeface="Comic Sans MS" panose="030F0702030302020204" pitchFamily="66" charset="0"/>
              </a:rPr>
              <a:t>Cooperative	</a:t>
            </a:r>
            <a:r>
              <a:rPr lang="en-US" altLang="en-US" sz="1800" b="1" dirty="0" smtClean="0">
                <a:latin typeface="Comic Sans MS" panose="030F0702030302020204" pitchFamily="66" charset="0"/>
              </a:rPr>
              <a:t>			</a:t>
            </a:r>
            <a:r>
              <a:rPr lang="en-US" altLang="en-US" sz="1800" b="1" dirty="0" err="1" smtClean="0">
                <a:latin typeface="Comic Sans MS" panose="030F0702030302020204" pitchFamily="66" charset="0"/>
              </a:rPr>
              <a:t>Competitive,Winning</a:t>
            </a:r>
            <a:endParaRPr lang="en-US" altLang="en-US" sz="1800" b="1" dirty="0" smtClean="0">
              <a:latin typeface="Comic Sans MS" panose="030F0702030302020204" pitchFamily="66" charset="0"/>
            </a:endParaRPr>
          </a:p>
          <a:p>
            <a:pPr marL="46037" indent="0">
              <a:buNone/>
            </a:pPr>
            <a:r>
              <a:rPr lang="en-US" altLang="en-US" sz="1800" b="1" dirty="0">
                <a:latin typeface="Comic Sans MS" panose="030F0702030302020204" pitchFamily="66" charset="0"/>
              </a:rPr>
              <a:t>Group/Tribal Emphasis	</a:t>
            </a:r>
            <a:r>
              <a:rPr lang="en-US" altLang="en-US" sz="1800" b="1" dirty="0" smtClean="0">
                <a:latin typeface="Comic Sans MS" panose="030F0702030302020204" pitchFamily="66" charset="0"/>
              </a:rPr>
              <a:t>		Freedom</a:t>
            </a:r>
            <a:r>
              <a:rPr lang="en-US" altLang="en-US" sz="1800" b="1" dirty="0">
                <a:latin typeface="Comic Sans MS" panose="030F0702030302020204" pitchFamily="66" charset="0"/>
              </a:rPr>
              <a:t>, </a:t>
            </a:r>
            <a:r>
              <a:rPr lang="en-US" altLang="en-US" sz="1800" b="1" dirty="0" smtClean="0">
                <a:latin typeface="Comic Sans MS" panose="030F0702030302020204" pitchFamily="66" charset="0"/>
              </a:rPr>
              <a:t>Progress, Efficiency</a:t>
            </a:r>
          </a:p>
          <a:p>
            <a:pPr marL="46037" indent="0">
              <a:buNone/>
            </a:pPr>
            <a:r>
              <a:rPr lang="en-US" altLang="en-US" sz="1800" b="1" dirty="0">
                <a:latin typeface="Comic Sans MS" panose="030F0702030302020204" pitchFamily="66" charset="0"/>
              </a:rPr>
              <a:t>Extended </a:t>
            </a:r>
            <a:r>
              <a:rPr lang="en-US" altLang="en-US" sz="1800" b="1" dirty="0" smtClean="0">
                <a:latin typeface="Comic Sans MS" panose="030F0702030302020204" pitchFamily="66" charset="0"/>
              </a:rPr>
              <a:t>Family/We</a:t>
            </a:r>
            <a:r>
              <a:rPr lang="en-US" altLang="en-US" sz="1800" b="1" dirty="0">
                <a:latin typeface="Comic Sans MS" panose="030F0702030302020204" pitchFamily="66" charset="0"/>
              </a:rPr>
              <a:t>		</a:t>
            </a:r>
            <a:r>
              <a:rPr lang="en-US" altLang="en-US" sz="1800" b="1" dirty="0" smtClean="0">
                <a:latin typeface="Comic Sans MS" panose="030F0702030302020204" pitchFamily="66" charset="0"/>
              </a:rPr>
              <a:t>	Individualism, Emphasis on “I”</a:t>
            </a:r>
          </a:p>
          <a:p>
            <a:pPr marL="46037" indent="0">
              <a:lnSpc>
                <a:spcPct val="120000"/>
              </a:lnSpc>
              <a:buNone/>
            </a:pPr>
            <a:r>
              <a:rPr lang="en-US" altLang="en-US" sz="1800" b="1" dirty="0">
                <a:latin typeface="Comic Sans MS" panose="030F0702030302020204" pitchFamily="66" charset="0"/>
              </a:rPr>
              <a:t>Patience/Passive       		</a:t>
            </a:r>
            <a:r>
              <a:rPr lang="en-US" altLang="en-US" sz="1800" b="1" dirty="0" smtClean="0">
                <a:latin typeface="Comic Sans MS" panose="030F0702030302020204" pitchFamily="66" charset="0"/>
              </a:rPr>
              <a:t>	“</a:t>
            </a:r>
            <a:r>
              <a:rPr lang="en-US" altLang="en-US" sz="1800" b="1" dirty="0">
                <a:latin typeface="Comic Sans MS" panose="030F0702030302020204" pitchFamily="66" charset="0"/>
              </a:rPr>
              <a:t>Getting Ahead in Life”</a:t>
            </a:r>
          </a:p>
          <a:p>
            <a:pPr marL="46037" indent="0">
              <a:lnSpc>
                <a:spcPct val="120000"/>
              </a:lnSpc>
              <a:buNone/>
            </a:pPr>
            <a:r>
              <a:rPr lang="en-US" altLang="en-US" sz="1800" b="1" dirty="0" smtClean="0">
                <a:latin typeface="Comic Sans MS" panose="030F0702030302020204" pitchFamily="66" charset="0"/>
              </a:rPr>
              <a:t>Generous/Non-Materialistic		Material </a:t>
            </a:r>
            <a:r>
              <a:rPr lang="en-US" altLang="en-US" sz="1800" b="1" dirty="0">
                <a:latin typeface="Comic Sans MS" panose="030F0702030302020204" pitchFamily="66" charset="0"/>
              </a:rPr>
              <a:t>Comfort</a:t>
            </a:r>
          </a:p>
          <a:p>
            <a:pPr marL="46037" indent="0">
              <a:lnSpc>
                <a:spcPct val="120000"/>
              </a:lnSpc>
              <a:buNone/>
            </a:pPr>
            <a:r>
              <a:rPr lang="en-US" altLang="en-US" sz="1800" b="1" dirty="0">
                <a:latin typeface="Comic Sans MS" panose="030F0702030302020204" pitchFamily="66" charset="0"/>
              </a:rPr>
              <a:t>Respect for Age	</a:t>
            </a:r>
            <a:r>
              <a:rPr lang="en-US" altLang="en-US" sz="1800" b="1" dirty="0" smtClean="0">
                <a:latin typeface="Comic Sans MS" panose="030F0702030302020204" pitchFamily="66" charset="0"/>
              </a:rPr>
              <a:t>		Youthfulness, Youth Oriented</a:t>
            </a:r>
          </a:p>
          <a:p>
            <a:pPr marL="46037" indent="0">
              <a:lnSpc>
                <a:spcPct val="120000"/>
              </a:lnSpc>
              <a:buNone/>
            </a:pPr>
            <a:r>
              <a:rPr lang="en-US" altLang="en-US" sz="1800" b="1" dirty="0" smtClean="0">
                <a:latin typeface="Comic Sans MS" panose="030F0702030302020204" pitchFamily="66" charset="0"/>
              </a:rPr>
              <a:t>Spirituality/Universal Connectedness	Religion/Denominations</a:t>
            </a:r>
            <a:endParaRPr lang="en-US" altLang="en-US" sz="1800" b="1" dirty="0">
              <a:latin typeface="Comic Sans MS" panose="030F0702030302020204" pitchFamily="66" charset="0"/>
            </a:endParaRPr>
          </a:p>
          <a:p>
            <a:pPr marL="46037" indent="0">
              <a:lnSpc>
                <a:spcPct val="120000"/>
              </a:lnSpc>
              <a:buNone/>
            </a:pPr>
            <a:r>
              <a:rPr lang="en-US" altLang="en-US" sz="1800" b="1" dirty="0">
                <a:latin typeface="Comic Sans MS" panose="030F0702030302020204" pitchFamily="66" charset="0"/>
              </a:rPr>
              <a:t>Indirect Criticism	</a:t>
            </a:r>
            <a:r>
              <a:rPr lang="en-US" altLang="en-US" sz="1800" b="1" dirty="0" smtClean="0">
                <a:latin typeface="Comic Sans MS" panose="030F0702030302020204" pitchFamily="66" charset="0"/>
              </a:rPr>
              <a:t>		Direct </a:t>
            </a:r>
            <a:r>
              <a:rPr lang="en-US" altLang="en-US" sz="1800" b="1" dirty="0">
                <a:latin typeface="Comic Sans MS" panose="030F0702030302020204" pitchFamily="66" charset="0"/>
              </a:rPr>
              <a:t>Criticism</a:t>
            </a:r>
          </a:p>
          <a:p>
            <a:pPr marL="46037" indent="0">
              <a:lnSpc>
                <a:spcPct val="120000"/>
              </a:lnSpc>
              <a:buNone/>
            </a:pPr>
            <a:r>
              <a:rPr lang="en-US" altLang="en-US" sz="1800" b="1" dirty="0">
                <a:latin typeface="Comic Sans MS" panose="030F0702030302020204" pitchFamily="66" charset="0"/>
              </a:rPr>
              <a:t>Harmony with Nature	</a:t>
            </a:r>
            <a:r>
              <a:rPr lang="en-US" altLang="en-US" sz="1800" b="1" dirty="0" smtClean="0">
                <a:latin typeface="Comic Sans MS" panose="030F0702030302020204" pitchFamily="66" charset="0"/>
              </a:rPr>
              <a:t>		Conquest </a:t>
            </a:r>
            <a:r>
              <a:rPr lang="en-US" altLang="en-US" sz="1800" b="1" dirty="0">
                <a:latin typeface="Comic Sans MS" panose="030F0702030302020204" pitchFamily="66" charset="0"/>
              </a:rPr>
              <a:t>of Nature</a:t>
            </a:r>
            <a:endParaRPr lang="en-US" altLang="en-US" sz="1800" dirty="0">
              <a:latin typeface="Comic Sans MS" panose="030F0702030302020204" pitchFamily="66" charset="0"/>
            </a:endParaRPr>
          </a:p>
          <a:p>
            <a:pPr marL="46037" indent="0">
              <a:lnSpc>
                <a:spcPct val="120000"/>
              </a:lnSpc>
              <a:buNone/>
            </a:pPr>
            <a:endParaRPr lang="en-US" altLang="en-US" sz="1800" b="1" dirty="0">
              <a:latin typeface="Comic Sans MS" panose="030F0702030302020204" pitchFamily="66" charset="0"/>
            </a:endParaRPr>
          </a:p>
          <a:p>
            <a:pPr marL="46037" indent="0">
              <a:buNone/>
            </a:pPr>
            <a:endParaRPr lang="en-US" altLang="en-US" sz="1800" b="1" dirty="0">
              <a:latin typeface="Comic Sans MS" panose="030F0702030302020204" pitchFamily="66" charset="0"/>
            </a:endParaRPr>
          </a:p>
          <a:p>
            <a:pPr marL="46037" indent="0">
              <a:buNone/>
            </a:pPr>
            <a:endParaRPr lang="en-US" altLang="en-US" sz="1800" b="1" dirty="0">
              <a:latin typeface="Comic Sans MS" panose="030F0702030302020204" pitchFamily="66" charset="0"/>
            </a:endParaRPr>
          </a:p>
          <a:p>
            <a:pPr marL="46037" indent="0">
              <a:buNone/>
            </a:pPr>
            <a:endParaRPr lang="en-US" altLang="en-US" sz="2400" b="1" dirty="0">
              <a:latin typeface="Comic Sans MS" panose="030F0702030302020204" pitchFamily="66" charset="0"/>
            </a:endParaRPr>
          </a:p>
          <a:p>
            <a:pPr marL="46037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582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181600"/>
            <a:ext cx="6511925" cy="11430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27E0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Master of Public Health </a:t>
            </a:r>
            <a:br>
              <a:rPr lang="en-US" sz="3200" dirty="0" smtClean="0">
                <a:solidFill>
                  <a:srgbClr val="027E0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3200" dirty="0" smtClean="0">
                <a:solidFill>
                  <a:srgbClr val="027E0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Curriculum </a:t>
            </a:r>
            <a:endParaRPr lang="en-US" sz="3200" dirty="0">
              <a:solidFill>
                <a:srgbClr val="027E0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381000"/>
            <a:ext cx="3956303" cy="4648200"/>
          </a:xfrm>
        </p:spPr>
        <p:txBody>
          <a:bodyPr/>
          <a:lstStyle/>
          <a:p>
            <a:pPr marL="46037" indent="0">
              <a:buNone/>
            </a:pPr>
            <a:r>
              <a:rPr lang="en-US" b="1" u="sng" dirty="0" smtClean="0"/>
              <a:t>Core Curriculum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731 Biostatistics 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741 Social &amp; Behavioral Sciences in Public Health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704 Leading &amp; Managing Public Health Systems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Spring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751 Essentials in Epidemiology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710 Health Care Delivery in the U. S.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720 Environmental Health for Public Health Professionals</a:t>
            </a:r>
          </a:p>
          <a:p>
            <a:pPr marL="46037" indent="0">
              <a:buNone/>
            </a:pPr>
            <a:r>
              <a:rPr lang="en-US" sz="1400" b="1" dirty="0" smtClean="0">
                <a:solidFill>
                  <a:srgbClr val="027E0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Other Specializations: Health Promotion; Public Health in Clinical Systems, &amp; Management of Infectious Diseases</a:t>
            </a:r>
          </a:p>
          <a:p>
            <a:pPr marL="46037" indent="0">
              <a:buNone/>
            </a:pPr>
            <a:endParaRPr lang="en-US" b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489703" y="381000"/>
            <a:ext cx="4425697" cy="4648200"/>
          </a:xfrm>
        </p:spPr>
        <p:txBody>
          <a:bodyPr/>
          <a:lstStyle/>
          <a:p>
            <a:pPr marL="46037" indent="0">
              <a:buNone/>
            </a:pPr>
            <a:r>
              <a:rPr lang="en-US" b="1" u="sng" dirty="0" smtClean="0"/>
              <a:t>American Indian Specialization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Upon completion of core courses:  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771 American Indian Health Policy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772 American Indian Health Disparities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773 Cultural Competence in Indian Health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774 Research Issues in Tribal Communities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775 Case Studies in Indian Health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Electives</a:t>
            </a:r>
          </a:p>
          <a:p>
            <a:pPr marL="46037" indent="0">
              <a:buNone/>
            </a:pP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Required Course work across disciplines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793 Master’s Paper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MPH 794 Practicum/Internship</a:t>
            </a:r>
          </a:p>
          <a:p>
            <a:pPr marL="460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Info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16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381000"/>
            <a:ext cx="7594600" cy="9906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Intrinsic to Our Approach</a:t>
            </a:r>
            <a:endParaRPr lang="en-US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1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Content Placeholder 3"/>
          <p:cNvSpPr>
            <a:spLocks noGrp="1"/>
          </p:cNvSpPr>
          <p:nvPr>
            <p:ph sz="quarter" idx="13"/>
          </p:nvPr>
        </p:nvSpPr>
        <p:spPr>
          <a:xfrm>
            <a:off x="912813" y="1447800"/>
            <a:ext cx="7469187" cy="472440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All instructors are emic to the culture, having an innate understanding of the Indian worldview</a:t>
            </a:r>
          </a:p>
          <a:p>
            <a:pPr eaLnBrk="1" hangingPunct="1"/>
            <a:r>
              <a:rPr lang="en-US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trauma experienced by Native people is acknowledged &amp; incorporated into the work we do with students &amp; their communities</a:t>
            </a:r>
          </a:p>
          <a:p>
            <a:pPr eaLnBrk="1" hangingPunct="1"/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ccess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to assistance that includes public health </a:t>
            </a:r>
            <a:r>
              <a:rPr lang="en-US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services &amp; programming; research; education; &amp; policy are provided </a:t>
            </a:r>
          </a:p>
          <a:p>
            <a:pPr eaLnBrk="1" hangingPunct="1"/>
            <a:r>
              <a:rPr lang="en-US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 strong coalition of partnerships is created across the state, at every level of government, &amp; at the community level. We work to have a voice that is heard. </a:t>
            </a:r>
          </a:p>
          <a:p>
            <a:pPr eaLnBrk="1" hangingPunct="1"/>
            <a:r>
              <a:rPr lang="en-US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Collaborative research projects occur that empower Indian communities to spearhead &amp; solve their own problems, create their own data banks &amp; set their own agendas </a:t>
            </a:r>
          </a:p>
          <a:p>
            <a:pPr eaLnBrk="1" hangingPunct="1"/>
            <a:endParaRPr lang="en-US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1400" y="0"/>
            <a:ext cx="481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963" y="0"/>
            <a:ext cx="8218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013" y="6417906"/>
            <a:ext cx="8218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4648200"/>
            <a:ext cx="6511925" cy="1947683"/>
          </a:xfrm>
        </p:spPr>
        <p:txBody>
          <a:bodyPr/>
          <a:lstStyle/>
          <a:p>
            <a:r>
              <a:rPr lang="en-US" sz="2800" dirty="0" smtClean="0">
                <a:solidFill>
                  <a:srgbClr val="027E0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Academic Program is Partnered with the AI Public Health Resource Center to Consistently Work Along Side Indian Communities </a:t>
            </a:r>
            <a:endParaRPr lang="en-US" sz="2800" dirty="0">
              <a:solidFill>
                <a:srgbClr val="027E0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2400" y="4648200"/>
            <a:ext cx="2057400" cy="205740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645024" y="731519"/>
            <a:ext cx="3965576" cy="26212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838200"/>
            <a:ext cx="41878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Our vision is engaging &amp;</a:t>
            </a:r>
            <a:r>
              <a:rPr lang="en-US" b="1" dirty="0" smtClean="0"/>
              <a:t> </a:t>
            </a:r>
            <a:r>
              <a:rPr lang="en-US" b="1" dirty="0"/>
              <a:t>partnering with tribes to improve the delivery of culturally appropriate public health services and functions in American Indian communities.  The AIPHRC  is enabled by a multifaceted program and team approach to assist each tribe in their service priorities.  At the heart of the Center’s philosophy is respect for tribal authority, autonomy, and self determination.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1" y="3456562"/>
            <a:ext cx="4225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American Indian Public Health Resource Center (AIPHRC)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0636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1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ontent Placeholder 3"/>
          <p:cNvSpPr>
            <a:spLocks noGrp="1"/>
          </p:cNvSpPr>
          <p:nvPr>
            <p:ph sz="quarter" idx="13"/>
          </p:nvPr>
        </p:nvSpPr>
        <p:spPr>
          <a:xfrm>
            <a:off x="1066800" y="1524000"/>
            <a:ext cx="7162800" cy="4648200"/>
          </a:xfrm>
        </p:spPr>
        <p:txBody>
          <a:bodyPr/>
          <a:lstStyle/>
          <a:p>
            <a:pPr marL="46037" indent="0">
              <a:buNone/>
            </a:pPr>
            <a:endParaRPr lang="en-US" dirty="0"/>
          </a:p>
          <a:p>
            <a:pPr marL="46037" indent="0" algn="ctr">
              <a:buNone/>
            </a:pPr>
            <a:r>
              <a:rPr lang="en-US" sz="2800" b="1" dirty="0">
                <a:solidFill>
                  <a:srgbClr val="027E0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THANK YOU FOR YOUR TIME &amp; ATTENTION! </a:t>
            </a:r>
            <a:endParaRPr lang="en-US" sz="2800" dirty="0" smtClean="0">
              <a:solidFill>
                <a:srgbClr val="027E0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1400" y="0"/>
            <a:ext cx="481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963" y="0"/>
            <a:ext cx="8218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013" y="6400800"/>
            <a:ext cx="8218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7106" y="3048000"/>
            <a:ext cx="3966300" cy="20686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45463" y="5413617"/>
            <a:ext cx="4251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27E08"/>
                </a:solidFill>
              </a:rPr>
              <a:t>“Home of the Bison Nation”</a:t>
            </a:r>
            <a:endParaRPr lang="en-US" sz="2400" b="1" dirty="0">
              <a:solidFill>
                <a:srgbClr val="027E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Custom 13">
      <a:dk1>
        <a:sysClr val="windowText" lastClr="000000"/>
      </a:dk1>
      <a:lt1>
        <a:sysClr val="window" lastClr="FFFFFF"/>
      </a:lt1>
      <a:dk2>
        <a:srgbClr val="66822D"/>
      </a:dk2>
      <a:lt2>
        <a:srgbClr val="ECC94A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359</TotalTime>
  <Words>589</Words>
  <Application>Microsoft Office PowerPoint</Application>
  <PresentationFormat>On-screen Show (4:3)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Aharoni</vt:lpstr>
      <vt:lpstr>Arial</vt:lpstr>
      <vt:lpstr>Arial Black</vt:lpstr>
      <vt:lpstr>Comic Sans MS</vt:lpstr>
      <vt:lpstr>Georgia</vt:lpstr>
      <vt:lpstr>Trebuchet MS</vt:lpstr>
      <vt:lpstr>Wingdings</vt:lpstr>
      <vt:lpstr>Slipstream</vt:lpstr>
      <vt:lpstr>Equipping Public Health Leaders Who Can Address the Health Issues in American Indian Communities Through Culturally Congruent Approaches </vt:lpstr>
      <vt:lpstr> </vt:lpstr>
      <vt:lpstr>PowerPoint Presentation</vt:lpstr>
      <vt:lpstr>CHALLENGES THAT CONFRONT OUR COMMUNITIES </vt:lpstr>
      <vt:lpstr>KEY PREMISES</vt:lpstr>
      <vt:lpstr>RESPECTIVE CORE VALUES</vt:lpstr>
      <vt:lpstr>Master of Public Health  Curriculum </vt:lpstr>
      <vt:lpstr>Intrinsic to Our Approach</vt:lpstr>
      <vt:lpstr>The Academic Program is Partnered with the AI Public Health Resource Center to Consistently Work Along Side Indian Communities </vt:lpstr>
      <vt:lpstr>PowerPoint Presentation</vt:lpstr>
    </vt:vector>
  </TitlesOfParts>
  <Company>North Dakota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Donna Grandbois</cp:lastModifiedBy>
  <cp:revision>45</cp:revision>
  <cp:lastPrinted>2015-10-28T18:08:00Z</cp:lastPrinted>
  <dcterms:created xsi:type="dcterms:W3CDTF">2011-03-30T17:23:35Z</dcterms:created>
  <dcterms:modified xsi:type="dcterms:W3CDTF">2015-10-28T18:19:12Z</dcterms:modified>
</cp:coreProperties>
</file>