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
  </p:handoutMasterIdLst>
  <p:sldIdLst>
    <p:sldId id="258" r:id="rId2"/>
    <p:sldId id="259" r:id="rId3"/>
  </p:sldIdLst>
  <p:sldSz cx="9906000" cy="6858000" type="A4"/>
  <p:notesSz cx="6881813" cy="9296400"/>
  <p:defaultTextStyle>
    <a:defPPr>
      <a:defRPr lang="en-US"/>
    </a:defPPr>
    <a:lvl1pPr marL="0" algn="l" defTabSz="1042479" rtl="0" eaLnBrk="1" latinLnBrk="0" hangingPunct="1">
      <a:defRPr sz="2100" kern="1200">
        <a:solidFill>
          <a:schemeClr val="tx1"/>
        </a:solidFill>
        <a:latin typeface="+mn-lt"/>
        <a:ea typeface="+mn-ea"/>
        <a:cs typeface="+mn-cs"/>
      </a:defRPr>
    </a:lvl1pPr>
    <a:lvl2pPr marL="521239" algn="l" defTabSz="1042479" rtl="0" eaLnBrk="1" latinLnBrk="0" hangingPunct="1">
      <a:defRPr sz="2100" kern="1200">
        <a:solidFill>
          <a:schemeClr val="tx1"/>
        </a:solidFill>
        <a:latin typeface="+mn-lt"/>
        <a:ea typeface="+mn-ea"/>
        <a:cs typeface="+mn-cs"/>
      </a:defRPr>
    </a:lvl2pPr>
    <a:lvl3pPr marL="1042479" algn="l" defTabSz="1042479" rtl="0" eaLnBrk="1" latinLnBrk="0" hangingPunct="1">
      <a:defRPr sz="2100" kern="1200">
        <a:solidFill>
          <a:schemeClr val="tx1"/>
        </a:solidFill>
        <a:latin typeface="+mn-lt"/>
        <a:ea typeface="+mn-ea"/>
        <a:cs typeface="+mn-cs"/>
      </a:defRPr>
    </a:lvl3pPr>
    <a:lvl4pPr marL="1563719" algn="l" defTabSz="1042479" rtl="0" eaLnBrk="1" latinLnBrk="0" hangingPunct="1">
      <a:defRPr sz="2100" kern="1200">
        <a:solidFill>
          <a:schemeClr val="tx1"/>
        </a:solidFill>
        <a:latin typeface="+mn-lt"/>
        <a:ea typeface="+mn-ea"/>
        <a:cs typeface="+mn-cs"/>
      </a:defRPr>
    </a:lvl4pPr>
    <a:lvl5pPr marL="2084959" algn="l" defTabSz="1042479" rtl="0" eaLnBrk="1" latinLnBrk="0" hangingPunct="1">
      <a:defRPr sz="2100" kern="1200">
        <a:solidFill>
          <a:schemeClr val="tx1"/>
        </a:solidFill>
        <a:latin typeface="+mn-lt"/>
        <a:ea typeface="+mn-ea"/>
        <a:cs typeface="+mn-cs"/>
      </a:defRPr>
    </a:lvl5pPr>
    <a:lvl6pPr marL="2606198" algn="l" defTabSz="1042479" rtl="0" eaLnBrk="1" latinLnBrk="0" hangingPunct="1">
      <a:defRPr sz="2100" kern="1200">
        <a:solidFill>
          <a:schemeClr val="tx1"/>
        </a:solidFill>
        <a:latin typeface="+mn-lt"/>
        <a:ea typeface="+mn-ea"/>
        <a:cs typeface="+mn-cs"/>
      </a:defRPr>
    </a:lvl6pPr>
    <a:lvl7pPr marL="3127438" algn="l" defTabSz="1042479" rtl="0" eaLnBrk="1" latinLnBrk="0" hangingPunct="1">
      <a:defRPr sz="2100" kern="1200">
        <a:solidFill>
          <a:schemeClr val="tx1"/>
        </a:solidFill>
        <a:latin typeface="+mn-lt"/>
        <a:ea typeface="+mn-ea"/>
        <a:cs typeface="+mn-cs"/>
      </a:defRPr>
    </a:lvl7pPr>
    <a:lvl8pPr marL="3648677" algn="l" defTabSz="1042479" rtl="0" eaLnBrk="1" latinLnBrk="0" hangingPunct="1">
      <a:defRPr sz="2100" kern="1200">
        <a:solidFill>
          <a:schemeClr val="tx1"/>
        </a:solidFill>
        <a:latin typeface="+mn-lt"/>
        <a:ea typeface="+mn-ea"/>
        <a:cs typeface="+mn-cs"/>
      </a:defRPr>
    </a:lvl8pPr>
    <a:lvl9pPr marL="4169917" algn="l" defTabSz="1042479"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AD5F"/>
    <a:srgbClr val="51965B"/>
    <a:srgbClr val="FFD636"/>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7086" autoAdjust="0"/>
  </p:normalViewPr>
  <p:slideViewPr>
    <p:cSldViewPr>
      <p:cViewPr varScale="1">
        <p:scale>
          <a:sx n="99" d="100"/>
          <a:sy n="99" d="100"/>
        </p:scale>
        <p:origin x="-90" y="-36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913" cy="465138"/>
          </a:xfrm>
          <a:prstGeom prst="rect">
            <a:avLst/>
          </a:prstGeom>
        </p:spPr>
        <p:txBody>
          <a:bodyPr vert="horz" lIns="91434" tIns="45717" rIns="91434" bIns="45717"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34" tIns="45717" rIns="91434" bIns="45717" rtlCol="0"/>
          <a:lstStyle>
            <a:lvl1pPr algn="r">
              <a:defRPr sz="1200"/>
            </a:lvl1pPr>
          </a:lstStyle>
          <a:p>
            <a:fld id="{62DD3E4D-FD7D-4246-91CE-AC772348D8C5}" type="datetimeFigureOut">
              <a:rPr lang="en-US" smtClean="0"/>
              <a:t>11/1/2013</a:t>
            </a:fld>
            <a:endParaRPr lang="en-US"/>
          </a:p>
        </p:txBody>
      </p:sp>
      <p:sp>
        <p:nvSpPr>
          <p:cNvPr id="4" name="Footer Placeholder 3"/>
          <p:cNvSpPr>
            <a:spLocks noGrp="1"/>
          </p:cNvSpPr>
          <p:nvPr>
            <p:ph type="ftr" sz="quarter" idx="2"/>
          </p:nvPr>
        </p:nvSpPr>
        <p:spPr>
          <a:xfrm>
            <a:off x="1" y="8829675"/>
            <a:ext cx="2982913" cy="465138"/>
          </a:xfrm>
          <a:prstGeom prst="rect">
            <a:avLst/>
          </a:prstGeom>
        </p:spPr>
        <p:txBody>
          <a:bodyPr vert="horz" lIns="91434" tIns="45717" rIns="91434" bIns="45717"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34" tIns="45717" rIns="91434" bIns="45717" rtlCol="0" anchor="b"/>
          <a:lstStyle>
            <a:lvl1pPr algn="r">
              <a:defRPr sz="1200"/>
            </a:lvl1pPr>
          </a:lstStyle>
          <a:p>
            <a:fld id="{F54F0349-C076-4AF0-9F54-C954D3C739C5}" type="slidenum">
              <a:rPr lang="en-US" smtClean="0"/>
              <a:t>‹#›</a:t>
            </a:fld>
            <a:endParaRPr lang="en-US"/>
          </a:p>
        </p:txBody>
      </p:sp>
    </p:spTree>
    <p:extLst>
      <p:ext uri="{BB962C8B-B14F-4D97-AF65-F5344CB8AC3E}">
        <p14:creationId xmlns:p14="http://schemas.microsoft.com/office/powerpoint/2010/main" val="196500165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521239" indent="0" algn="ctr">
              <a:buNone/>
              <a:defRPr>
                <a:solidFill>
                  <a:schemeClr val="tx1">
                    <a:tint val="75000"/>
                  </a:schemeClr>
                </a:solidFill>
              </a:defRPr>
            </a:lvl2pPr>
            <a:lvl3pPr marL="1042479" indent="0" algn="ctr">
              <a:buNone/>
              <a:defRPr>
                <a:solidFill>
                  <a:schemeClr val="tx1">
                    <a:tint val="75000"/>
                  </a:schemeClr>
                </a:solidFill>
              </a:defRPr>
            </a:lvl3pPr>
            <a:lvl4pPr marL="1563719" indent="0" algn="ctr">
              <a:buNone/>
              <a:defRPr>
                <a:solidFill>
                  <a:schemeClr val="tx1">
                    <a:tint val="75000"/>
                  </a:schemeClr>
                </a:solidFill>
              </a:defRPr>
            </a:lvl4pPr>
            <a:lvl5pPr marL="2084959" indent="0" algn="ctr">
              <a:buNone/>
              <a:defRPr>
                <a:solidFill>
                  <a:schemeClr val="tx1">
                    <a:tint val="75000"/>
                  </a:schemeClr>
                </a:solidFill>
              </a:defRPr>
            </a:lvl5pPr>
            <a:lvl6pPr marL="2606198" indent="0" algn="ctr">
              <a:buNone/>
              <a:defRPr>
                <a:solidFill>
                  <a:schemeClr val="tx1">
                    <a:tint val="75000"/>
                  </a:schemeClr>
                </a:solidFill>
              </a:defRPr>
            </a:lvl6pPr>
            <a:lvl7pPr marL="3127438" indent="0" algn="ctr">
              <a:buNone/>
              <a:defRPr>
                <a:solidFill>
                  <a:schemeClr val="tx1">
                    <a:tint val="75000"/>
                  </a:schemeClr>
                </a:solidFill>
              </a:defRPr>
            </a:lvl7pPr>
            <a:lvl8pPr marL="3648677" indent="0" algn="ctr">
              <a:buNone/>
              <a:defRPr>
                <a:solidFill>
                  <a:schemeClr val="tx1">
                    <a:tint val="75000"/>
                  </a:schemeClr>
                </a:solidFill>
              </a:defRPr>
            </a:lvl8pPr>
            <a:lvl9pPr marL="416991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DAEB0-CD7F-4240-BBF3-E2E5D32971C6}"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ADAEB0-CD7F-4240-BBF3-E2E5D32971C6}"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600" b="1" cap="all"/>
            </a:lvl1pPr>
          </a:lstStyle>
          <a:p>
            <a:r>
              <a:rPr lang="en-US" smtClean="0"/>
              <a:t>Click to edit Master title style</a:t>
            </a:r>
            <a:endParaRPr lang="en-US"/>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300">
                <a:solidFill>
                  <a:schemeClr val="tx1">
                    <a:tint val="75000"/>
                  </a:schemeClr>
                </a:solidFill>
              </a:defRPr>
            </a:lvl1pPr>
            <a:lvl2pPr marL="521239" indent="0">
              <a:buNone/>
              <a:defRPr sz="2100">
                <a:solidFill>
                  <a:schemeClr val="tx1">
                    <a:tint val="75000"/>
                  </a:schemeClr>
                </a:solidFill>
              </a:defRPr>
            </a:lvl2pPr>
            <a:lvl3pPr marL="1042479" indent="0">
              <a:buNone/>
              <a:defRPr sz="1800">
                <a:solidFill>
                  <a:schemeClr val="tx1">
                    <a:tint val="75000"/>
                  </a:schemeClr>
                </a:solidFill>
              </a:defRPr>
            </a:lvl3pPr>
            <a:lvl4pPr marL="1563719" indent="0">
              <a:buNone/>
              <a:defRPr sz="1600">
                <a:solidFill>
                  <a:schemeClr val="tx1">
                    <a:tint val="75000"/>
                  </a:schemeClr>
                </a:solidFill>
              </a:defRPr>
            </a:lvl4pPr>
            <a:lvl5pPr marL="2084959" indent="0">
              <a:buNone/>
              <a:defRPr sz="1600">
                <a:solidFill>
                  <a:schemeClr val="tx1">
                    <a:tint val="75000"/>
                  </a:schemeClr>
                </a:solidFill>
              </a:defRPr>
            </a:lvl5pPr>
            <a:lvl6pPr marL="2606198" indent="0">
              <a:buNone/>
              <a:defRPr sz="1600">
                <a:solidFill>
                  <a:schemeClr val="tx1">
                    <a:tint val="75000"/>
                  </a:schemeClr>
                </a:solidFill>
              </a:defRPr>
            </a:lvl6pPr>
            <a:lvl7pPr marL="3127438" indent="0">
              <a:buNone/>
              <a:defRPr sz="1600">
                <a:solidFill>
                  <a:schemeClr val="tx1">
                    <a:tint val="75000"/>
                  </a:schemeClr>
                </a:solidFill>
              </a:defRPr>
            </a:lvl7pPr>
            <a:lvl8pPr marL="3648677" indent="0">
              <a:buNone/>
              <a:defRPr sz="1600">
                <a:solidFill>
                  <a:schemeClr val="tx1">
                    <a:tint val="75000"/>
                  </a:schemeClr>
                </a:solidFill>
              </a:defRPr>
            </a:lvl8pPr>
            <a:lvl9pPr marL="4169917"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ADAEB0-CD7F-4240-BBF3-E2E5D32971C6}"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7213" y="1600202"/>
            <a:ext cx="4932363" cy="452596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54676" y="1600202"/>
            <a:ext cx="4932363" cy="452596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ADAEB0-CD7F-4240-BBF3-E2E5D32971C6}" type="datetimeFigureOut">
              <a:rPr lang="en-US" smtClean="0"/>
              <a:pPr/>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4"/>
            <a:ext cx="4376871" cy="639762"/>
          </a:xfrm>
        </p:spPr>
        <p:txBody>
          <a:bodyPr anchor="b"/>
          <a:lstStyle>
            <a:lvl1pPr marL="0" indent="0">
              <a:buNone/>
              <a:defRPr sz="2700" b="1"/>
            </a:lvl1pPr>
            <a:lvl2pPr marL="521239" indent="0">
              <a:buNone/>
              <a:defRPr sz="2300" b="1"/>
            </a:lvl2pPr>
            <a:lvl3pPr marL="1042479" indent="0">
              <a:buNone/>
              <a:defRPr sz="2100" b="1"/>
            </a:lvl3pPr>
            <a:lvl4pPr marL="1563719" indent="0">
              <a:buNone/>
              <a:defRPr sz="1800" b="1"/>
            </a:lvl4pPr>
            <a:lvl5pPr marL="2084959" indent="0">
              <a:buNone/>
              <a:defRPr sz="1800" b="1"/>
            </a:lvl5pPr>
            <a:lvl6pPr marL="2606198" indent="0">
              <a:buNone/>
              <a:defRPr sz="1800" b="1"/>
            </a:lvl6pPr>
            <a:lvl7pPr marL="3127438" indent="0">
              <a:buNone/>
              <a:defRPr sz="1800" b="1"/>
            </a:lvl7pPr>
            <a:lvl8pPr marL="3648677" indent="0">
              <a:buNone/>
              <a:defRPr sz="1800" b="1"/>
            </a:lvl8pPr>
            <a:lvl9pPr marL="4169917"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1" cy="395128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2" y="1535114"/>
            <a:ext cx="4378590" cy="639762"/>
          </a:xfrm>
        </p:spPr>
        <p:txBody>
          <a:bodyPr anchor="b"/>
          <a:lstStyle>
            <a:lvl1pPr marL="0" indent="0">
              <a:buNone/>
              <a:defRPr sz="2700" b="1"/>
            </a:lvl1pPr>
            <a:lvl2pPr marL="521239" indent="0">
              <a:buNone/>
              <a:defRPr sz="2300" b="1"/>
            </a:lvl2pPr>
            <a:lvl3pPr marL="1042479" indent="0">
              <a:buNone/>
              <a:defRPr sz="2100" b="1"/>
            </a:lvl3pPr>
            <a:lvl4pPr marL="1563719" indent="0">
              <a:buNone/>
              <a:defRPr sz="1800" b="1"/>
            </a:lvl4pPr>
            <a:lvl5pPr marL="2084959" indent="0">
              <a:buNone/>
              <a:defRPr sz="1800" b="1"/>
            </a:lvl5pPr>
            <a:lvl6pPr marL="2606198" indent="0">
              <a:buNone/>
              <a:defRPr sz="1800" b="1"/>
            </a:lvl6pPr>
            <a:lvl7pPr marL="3127438" indent="0">
              <a:buNone/>
              <a:defRPr sz="1800" b="1"/>
            </a:lvl7pPr>
            <a:lvl8pPr marL="3648677" indent="0">
              <a:buNone/>
              <a:defRPr sz="1800" b="1"/>
            </a:lvl8pPr>
            <a:lvl9pPr marL="4169917"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ADAEB0-CD7F-4240-BBF3-E2E5D32971C6}" type="datetimeFigureOut">
              <a:rPr lang="en-US" smtClean="0"/>
              <a:pPr/>
              <a:t>11/1/2013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ADAEB0-CD7F-4240-BBF3-E2E5D32971C6}" type="datetimeFigureOut">
              <a:rPr lang="en-US" smtClean="0"/>
              <a:pPr/>
              <a:t>11/1/2013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ADAEB0-CD7F-4240-BBF3-E2E5D32971C6}" type="datetimeFigureOut">
              <a:rPr lang="en-US" smtClean="0"/>
              <a:pPr/>
              <a:t>11/1/2013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3872971" y="273052"/>
            <a:ext cx="5537730" cy="5853113"/>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2"/>
            <a:ext cx="3259006" cy="4691063"/>
          </a:xfrm>
        </p:spPr>
        <p:txBody>
          <a:bodyPr/>
          <a:lstStyle>
            <a:lvl1pPr marL="0" indent="0">
              <a:buNone/>
              <a:defRPr sz="1600"/>
            </a:lvl1pPr>
            <a:lvl2pPr marL="521239" indent="0">
              <a:buNone/>
              <a:defRPr sz="1400"/>
            </a:lvl2pPr>
            <a:lvl3pPr marL="1042479" indent="0">
              <a:buNone/>
              <a:defRPr sz="1100"/>
            </a:lvl3pPr>
            <a:lvl4pPr marL="1563719" indent="0">
              <a:buNone/>
              <a:defRPr sz="1000"/>
            </a:lvl4pPr>
            <a:lvl5pPr marL="2084959" indent="0">
              <a:buNone/>
              <a:defRPr sz="1000"/>
            </a:lvl5pPr>
            <a:lvl6pPr marL="2606198" indent="0">
              <a:buNone/>
              <a:defRPr sz="1000"/>
            </a:lvl6pPr>
            <a:lvl7pPr marL="3127438" indent="0">
              <a:buNone/>
              <a:defRPr sz="1000"/>
            </a:lvl7pPr>
            <a:lvl8pPr marL="3648677" indent="0">
              <a:buNone/>
              <a:defRPr sz="1000"/>
            </a:lvl8pPr>
            <a:lvl9pPr marL="4169917"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ADAEB0-CD7F-4240-BBF3-E2E5D32971C6}" type="datetimeFigureOut">
              <a:rPr lang="en-US" smtClean="0"/>
              <a:pPr/>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a:lstStyle>
            <a:lvl1pPr marL="0" indent="0">
              <a:buNone/>
              <a:defRPr sz="3600"/>
            </a:lvl1pPr>
            <a:lvl2pPr marL="521239" indent="0">
              <a:buNone/>
              <a:defRPr sz="3200"/>
            </a:lvl2pPr>
            <a:lvl3pPr marL="1042479" indent="0">
              <a:buNone/>
              <a:defRPr sz="2700"/>
            </a:lvl3pPr>
            <a:lvl4pPr marL="1563719" indent="0">
              <a:buNone/>
              <a:defRPr sz="2300"/>
            </a:lvl4pPr>
            <a:lvl5pPr marL="2084959" indent="0">
              <a:buNone/>
              <a:defRPr sz="2300"/>
            </a:lvl5pPr>
            <a:lvl6pPr marL="2606198" indent="0">
              <a:buNone/>
              <a:defRPr sz="2300"/>
            </a:lvl6pPr>
            <a:lvl7pPr marL="3127438" indent="0">
              <a:buNone/>
              <a:defRPr sz="2300"/>
            </a:lvl7pPr>
            <a:lvl8pPr marL="3648677" indent="0">
              <a:buNone/>
              <a:defRPr sz="2300"/>
            </a:lvl8pPr>
            <a:lvl9pPr marL="4169917" indent="0">
              <a:buNone/>
              <a:defRPr sz="23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600"/>
            </a:lvl1pPr>
            <a:lvl2pPr marL="521239" indent="0">
              <a:buNone/>
              <a:defRPr sz="1400"/>
            </a:lvl2pPr>
            <a:lvl3pPr marL="1042479" indent="0">
              <a:buNone/>
              <a:defRPr sz="1100"/>
            </a:lvl3pPr>
            <a:lvl4pPr marL="1563719" indent="0">
              <a:buNone/>
              <a:defRPr sz="1000"/>
            </a:lvl4pPr>
            <a:lvl5pPr marL="2084959" indent="0">
              <a:buNone/>
              <a:defRPr sz="1000"/>
            </a:lvl5pPr>
            <a:lvl6pPr marL="2606198" indent="0">
              <a:buNone/>
              <a:defRPr sz="1000"/>
            </a:lvl6pPr>
            <a:lvl7pPr marL="3127438" indent="0">
              <a:buNone/>
              <a:defRPr sz="1000"/>
            </a:lvl7pPr>
            <a:lvl8pPr marL="3648677" indent="0">
              <a:buNone/>
              <a:defRPr sz="1000"/>
            </a:lvl8pPr>
            <a:lvl9pPr marL="4169917"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ADAEB0-CD7F-4240-BBF3-E2E5D32971C6}" type="datetimeFigureOut">
              <a:rPr lang="en-US" smtClean="0"/>
              <a:pPr/>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ADAEB0-CD7F-4240-BBF3-E2E5D32971C6}"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79582" y="274640"/>
            <a:ext cx="250745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7214" y="274640"/>
            <a:ext cx="735726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ADAEB0-CD7F-4240-BBF3-E2E5D32971C6}"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733AD-9C7C-4795-80E0-8862C39E3E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104248" tIns="52124" rIns="104248" bIns="5212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95300" y="1600202"/>
            <a:ext cx="8915400" cy="4525963"/>
          </a:xfrm>
          <a:prstGeom prst="rect">
            <a:avLst/>
          </a:prstGeom>
        </p:spPr>
        <p:txBody>
          <a:bodyPr vert="horz" lIns="104248" tIns="52124" rIns="104248" bIns="521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95300" y="6356353"/>
            <a:ext cx="2311400" cy="365125"/>
          </a:xfrm>
          <a:prstGeom prst="rect">
            <a:avLst/>
          </a:prstGeom>
        </p:spPr>
        <p:txBody>
          <a:bodyPr vert="horz" lIns="104248" tIns="52124" rIns="104248" bIns="52124" rtlCol="0" anchor="ctr"/>
          <a:lstStyle>
            <a:lvl1pPr algn="l">
              <a:defRPr sz="1400">
                <a:solidFill>
                  <a:schemeClr val="tx1">
                    <a:tint val="75000"/>
                  </a:schemeClr>
                </a:solidFill>
              </a:defRPr>
            </a:lvl1pPr>
          </a:lstStyle>
          <a:p>
            <a:fld id="{14ADAEB0-CD7F-4240-BBF3-E2E5D32971C6}" type="datetimeFigureOut">
              <a:rPr lang="en-US" smtClean="0"/>
              <a:pPr/>
              <a:t>11/1/2013</a:t>
            </a:fld>
            <a:endParaRPr lang="en-US"/>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104248" tIns="52124" rIns="104248" bIns="52124"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104248" tIns="52124" rIns="104248" bIns="52124" rtlCol="0" anchor="ctr"/>
          <a:lstStyle>
            <a:lvl1pPr algn="r">
              <a:defRPr sz="1400">
                <a:solidFill>
                  <a:schemeClr val="tx1">
                    <a:tint val="75000"/>
                  </a:schemeClr>
                </a:solidFill>
              </a:defRPr>
            </a:lvl1pPr>
          </a:lstStyle>
          <a:p>
            <a:fld id="{065733AD-9C7C-4795-80E0-8862C39E3E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2479" rtl="0" eaLnBrk="1" latinLnBrk="0" hangingPunct="1">
        <a:spcBef>
          <a:spcPct val="0"/>
        </a:spcBef>
        <a:buNone/>
        <a:defRPr sz="5000" kern="1200">
          <a:solidFill>
            <a:schemeClr val="tx1"/>
          </a:solidFill>
          <a:latin typeface="+mj-lt"/>
          <a:ea typeface="+mj-ea"/>
          <a:cs typeface="+mj-cs"/>
        </a:defRPr>
      </a:lvl1pPr>
    </p:titleStyle>
    <p:bodyStyle>
      <a:lvl1pPr marL="390930" indent="-390930" algn="l" defTabSz="1042479"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47014" indent="-325775" algn="l" defTabSz="1042479"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303099" indent="-260620" algn="l" defTabSz="1042479"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24339" indent="-260620" algn="l" defTabSz="1042479"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45578" indent="-260620" algn="l" defTabSz="1042479"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66818" indent="-260620" algn="l" defTabSz="1042479"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8057" indent="-260620" algn="l" defTabSz="1042479"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09297" indent="-260620" algn="l" defTabSz="1042479"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0537" indent="-260620" algn="l" defTabSz="1042479"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42479" rtl="0" eaLnBrk="1" latinLnBrk="0" hangingPunct="1">
        <a:defRPr sz="2100" kern="1200">
          <a:solidFill>
            <a:schemeClr val="tx1"/>
          </a:solidFill>
          <a:latin typeface="+mn-lt"/>
          <a:ea typeface="+mn-ea"/>
          <a:cs typeface="+mn-cs"/>
        </a:defRPr>
      </a:lvl1pPr>
      <a:lvl2pPr marL="521239" algn="l" defTabSz="1042479" rtl="0" eaLnBrk="1" latinLnBrk="0" hangingPunct="1">
        <a:defRPr sz="2100" kern="1200">
          <a:solidFill>
            <a:schemeClr val="tx1"/>
          </a:solidFill>
          <a:latin typeface="+mn-lt"/>
          <a:ea typeface="+mn-ea"/>
          <a:cs typeface="+mn-cs"/>
        </a:defRPr>
      </a:lvl2pPr>
      <a:lvl3pPr marL="1042479" algn="l" defTabSz="1042479" rtl="0" eaLnBrk="1" latinLnBrk="0" hangingPunct="1">
        <a:defRPr sz="2100" kern="1200">
          <a:solidFill>
            <a:schemeClr val="tx1"/>
          </a:solidFill>
          <a:latin typeface="+mn-lt"/>
          <a:ea typeface="+mn-ea"/>
          <a:cs typeface="+mn-cs"/>
        </a:defRPr>
      </a:lvl3pPr>
      <a:lvl4pPr marL="1563719" algn="l" defTabSz="1042479" rtl="0" eaLnBrk="1" latinLnBrk="0" hangingPunct="1">
        <a:defRPr sz="2100" kern="1200">
          <a:solidFill>
            <a:schemeClr val="tx1"/>
          </a:solidFill>
          <a:latin typeface="+mn-lt"/>
          <a:ea typeface="+mn-ea"/>
          <a:cs typeface="+mn-cs"/>
        </a:defRPr>
      </a:lvl4pPr>
      <a:lvl5pPr marL="2084959" algn="l" defTabSz="1042479" rtl="0" eaLnBrk="1" latinLnBrk="0" hangingPunct="1">
        <a:defRPr sz="2100" kern="1200">
          <a:solidFill>
            <a:schemeClr val="tx1"/>
          </a:solidFill>
          <a:latin typeface="+mn-lt"/>
          <a:ea typeface="+mn-ea"/>
          <a:cs typeface="+mn-cs"/>
        </a:defRPr>
      </a:lvl5pPr>
      <a:lvl6pPr marL="2606198" algn="l" defTabSz="1042479" rtl="0" eaLnBrk="1" latinLnBrk="0" hangingPunct="1">
        <a:defRPr sz="2100" kern="1200">
          <a:solidFill>
            <a:schemeClr val="tx1"/>
          </a:solidFill>
          <a:latin typeface="+mn-lt"/>
          <a:ea typeface="+mn-ea"/>
          <a:cs typeface="+mn-cs"/>
        </a:defRPr>
      </a:lvl6pPr>
      <a:lvl7pPr marL="3127438" algn="l" defTabSz="1042479" rtl="0" eaLnBrk="1" latinLnBrk="0" hangingPunct="1">
        <a:defRPr sz="2100" kern="1200">
          <a:solidFill>
            <a:schemeClr val="tx1"/>
          </a:solidFill>
          <a:latin typeface="+mn-lt"/>
          <a:ea typeface="+mn-ea"/>
          <a:cs typeface="+mn-cs"/>
        </a:defRPr>
      </a:lvl7pPr>
      <a:lvl8pPr marL="3648677" algn="l" defTabSz="1042479" rtl="0" eaLnBrk="1" latinLnBrk="0" hangingPunct="1">
        <a:defRPr sz="2100" kern="1200">
          <a:solidFill>
            <a:schemeClr val="tx1"/>
          </a:solidFill>
          <a:latin typeface="+mn-lt"/>
          <a:ea typeface="+mn-ea"/>
          <a:cs typeface="+mn-cs"/>
        </a:defRPr>
      </a:lvl8pPr>
      <a:lvl9pPr marL="4169917" algn="l" defTabSz="1042479"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hyperlink" Target="http://www.cdc.gov/diabetes/pubs/pdf/ndfs_2011.pdf.%20Accessed%2026%20Sept%202012"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5183588" y="95427"/>
            <a:ext cx="4722412" cy="673126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6306" y="190500"/>
            <a:ext cx="3442588" cy="533400"/>
          </a:xfrm>
          <a:prstGeom prst="rect">
            <a:avLst/>
          </a:prstGeom>
        </p:spPr>
      </p:pic>
      <p:sp>
        <p:nvSpPr>
          <p:cNvPr id="7" name="Text Box 4"/>
          <p:cNvSpPr txBox="1">
            <a:spLocks noChangeArrowheads="1"/>
          </p:cNvSpPr>
          <p:nvPr/>
        </p:nvSpPr>
        <p:spPr bwMode="auto">
          <a:xfrm>
            <a:off x="5105400" y="1603766"/>
            <a:ext cx="4800600" cy="377434"/>
          </a:xfrm>
          <a:prstGeom prst="rect">
            <a:avLst/>
          </a:prstGeom>
          <a:noFill/>
          <a:ln w="25400">
            <a:noFill/>
            <a:miter lim="800000"/>
            <a:headEnd/>
            <a:tailEnd/>
          </a:ln>
        </p:spPr>
        <p:txBody>
          <a:bodyPr wrap="square" lIns="23266" tIns="11632" rIns="23266" bIns="11632">
            <a:spAutoFit/>
          </a:bodyPr>
          <a:lstStyle/>
          <a:p>
            <a:pPr algn="ctr"/>
            <a:r>
              <a:rPr lang="en-US" sz="1200" b="1" i="1" dirty="0" smtClean="0">
                <a:latin typeface="Times New Roman" pitchFamily="18" charset="0"/>
                <a:ea typeface="Adobe Ming Std L" pitchFamily="18" charset="-128"/>
                <a:cs typeface="Times New Roman" pitchFamily="18" charset="0"/>
              </a:rPr>
              <a:t>“The </a:t>
            </a:r>
            <a:r>
              <a:rPr lang="en-US" sz="1200" b="1" i="1" dirty="0" err="1" smtClean="0">
                <a:latin typeface="Times New Roman" pitchFamily="18" charset="0"/>
                <a:ea typeface="Adobe Ming Std L" pitchFamily="18" charset="-128"/>
                <a:cs typeface="Times New Roman" pitchFamily="18" charset="0"/>
              </a:rPr>
              <a:t>Promotora</a:t>
            </a:r>
            <a:r>
              <a:rPr lang="en-US" sz="1200" b="1" i="1" dirty="0" smtClean="0">
                <a:latin typeface="Times New Roman" pitchFamily="18" charset="0"/>
                <a:ea typeface="Adobe Ming Std L" pitchFamily="18" charset="-128"/>
                <a:cs typeface="Times New Roman" pitchFamily="18" charset="0"/>
              </a:rPr>
              <a:t> Explained Everything</a:t>
            </a:r>
            <a:r>
              <a:rPr lang="en-US" sz="1200" b="1" dirty="0" smtClean="0">
                <a:latin typeface="Times New Roman" pitchFamily="18" charset="0"/>
                <a:ea typeface="Adobe Ming Std L" pitchFamily="18" charset="-128"/>
                <a:cs typeface="Times New Roman" pitchFamily="18" charset="0"/>
              </a:rPr>
              <a:t>.”  </a:t>
            </a:r>
            <a:endParaRPr lang="en-US" sz="1200" b="1" dirty="0">
              <a:latin typeface="Times New Roman" pitchFamily="18" charset="0"/>
              <a:ea typeface="Adobe Ming Std L" pitchFamily="18" charset="-128"/>
              <a:cs typeface="Times New Roman" pitchFamily="18" charset="0"/>
            </a:endParaRPr>
          </a:p>
          <a:p>
            <a:pPr algn="ctr"/>
            <a:r>
              <a:rPr lang="en-US" sz="1100" b="1" dirty="0" smtClean="0">
                <a:latin typeface="Times New Roman" pitchFamily="18" charset="0"/>
                <a:ea typeface="Adobe Ming Std L" pitchFamily="18" charset="-128"/>
                <a:cs typeface="Times New Roman" pitchFamily="18" charset="0"/>
              </a:rPr>
              <a:t>Participant experiences during a household-level diabetes education program</a:t>
            </a:r>
            <a:endParaRPr lang="en-US" sz="1100" b="1" dirty="0">
              <a:latin typeface="Times New Roman" pitchFamily="18" charset="0"/>
              <a:ea typeface="Adobe Ming Std L" pitchFamily="18" charset="-128"/>
              <a:cs typeface="Times New Roman" pitchFamily="18" charset="0"/>
            </a:endParaRPr>
          </a:p>
        </p:txBody>
      </p:sp>
      <p:sp>
        <p:nvSpPr>
          <p:cNvPr id="8" name="Rounded Rectangle 7"/>
          <p:cNvSpPr/>
          <p:nvPr/>
        </p:nvSpPr>
        <p:spPr>
          <a:xfrm>
            <a:off x="5128784" y="2438400"/>
            <a:ext cx="4537247" cy="1447800"/>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r>
              <a:rPr lang="en-US" sz="1100" b="1" dirty="0" smtClean="0">
                <a:solidFill>
                  <a:schemeClr val="tx1"/>
                </a:solidFill>
                <a:latin typeface="Times New Roman" pitchFamily="18" charset="0"/>
                <a:cs typeface="Times New Roman" pitchFamily="18" charset="0"/>
              </a:rPr>
              <a:t>BACKGROUND</a:t>
            </a:r>
          </a:p>
          <a:p>
            <a:r>
              <a:rPr lang="en-US" sz="1100" dirty="0">
                <a:solidFill>
                  <a:schemeClr val="tx1"/>
                </a:solidFill>
                <a:latin typeface="Times New Roman" panose="02020603050405020304" pitchFamily="18" charset="0"/>
                <a:cs typeface="Times New Roman" panose="02020603050405020304" pitchFamily="18" charset="0"/>
              </a:rPr>
              <a:t>Rural Hispanics exhibit higher rates of and are at a greater risk for diabetes in the United </a:t>
            </a:r>
            <a:r>
              <a:rPr lang="en-US" sz="1100" dirty="0" smtClean="0">
                <a:solidFill>
                  <a:schemeClr val="tx1"/>
                </a:solidFill>
                <a:latin typeface="Times New Roman" panose="02020603050405020304" pitchFamily="18" charset="0"/>
                <a:cs typeface="Times New Roman" panose="02020603050405020304" pitchFamily="18" charset="0"/>
              </a:rPr>
              <a:t>States.</a:t>
            </a:r>
            <a:r>
              <a:rPr lang="en-US" sz="1100" baseline="30000" dirty="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Practitioners must design </a:t>
            </a:r>
            <a:r>
              <a:rPr lang="en-US" sz="1100" dirty="0">
                <a:solidFill>
                  <a:schemeClr val="tx1"/>
                </a:solidFill>
                <a:latin typeface="Times New Roman" panose="02020603050405020304" pitchFamily="18" charset="0"/>
                <a:cs typeface="Times New Roman" panose="02020603050405020304" pitchFamily="18" charset="0"/>
              </a:rPr>
              <a:t>and evaluate culturally-relevant interventions that focus on diabetes prevention and self-management in this vulnerable </a:t>
            </a:r>
            <a:r>
              <a:rPr lang="en-US" sz="1100" dirty="0" smtClean="0">
                <a:solidFill>
                  <a:schemeClr val="tx1"/>
                </a:solidFill>
                <a:latin typeface="Times New Roman" panose="02020603050405020304" pitchFamily="18" charset="0"/>
                <a:cs typeface="Times New Roman" panose="02020603050405020304" pitchFamily="18" charset="0"/>
              </a:rPr>
              <a:t>population. This </a:t>
            </a:r>
            <a:r>
              <a:rPr lang="en-US" sz="1100" dirty="0">
                <a:solidFill>
                  <a:schemeClr val="tx1"/>
                </a:solidFill>
                <a:latin typeface="Times New Roman" panose="02020603050405020304" pitchFamily="18" charset="0"/>
                <a:cs typeface="Times New Roman" panose="02020603050405020304" pitchFamily="18" charset="0"/>
              </a:rPr>
              <a:t>study describes participant experiences of a household-level, </a:t>
            </a:r>
            <a:r>
              <a:rPr lang="en-US" sz="1100" i="1" dirty="0" err="1">
                <a:solidFill>
                  <a:schemeClr val="tx1"/>
                </a:solidFill>
                <a:latin typeface="Times New Roman" panose="02020603050405020304" pitchFamily="18" charset="0"/>
                <a:cs typeface="Times New Roman" panose="02020603050405020304" pitchFamily="18" charset="0"/>
              </a:rPr>
              <a:t>promotor</a:t>
            </a:r>
            <a:r>
              <a:rPr lang="en-US" sz="1100" dirty="0">
                <a:solidFill>
                  <a:schemeClr val="tx1"/>
                </a:solidFill>
                <a:latin typeface="Times New Roman" panose="02020603050405020304" pitchFamily="18" charset="0"/>
                <a:cs typeface="Times New Roman" panose="02020603050405020304" pitchFamily="18" charset="0"/>
              </a:rPr>
              <a:t>-led intervention to increase social support, behavioral skills, and self-efficacy and improve diabetes-related behaviors and outcomes</a:t>
            </a:r>
            <a:r>
              <a:rPr lang="en-US" sz="1100" dirty="0" smtClean="0">
                <a:solidFill>
                  <a:schemeClr val="tx1"/>
                </a:solidFill>
                <a:latin typeface="Times New Roman" panose="02020603050405020304" pitchFamily="18" charset="0"/>
                <a:cs typeface="Times New Roman" panose="02020603050405020304" pitchFamily="18" charset="0"/>
              </a:rPr>
              <a:t>.</a:t>
            </a:r>
            <a:endParaRPr lang="en-US" sz="1100" dirty="0">
              <a:solidFill>
                <a:schemeClr val="tx1"/>
              </a:solidFill>
              <a:latin typeface="Times New Roman" panose="02020603050405020304" pitchFamily="18" charset="0"/>
              <a:cs typeface="Times New Roman" panose="02020603050405020304" pitchFamily="18" charset="0"/>
            </a:endParaRPr>
          </a:p>
        </p:txBody>
      </p:sp>
      <p:pic>
        <p:nvPicPr>
          <p:cNvPr id="5" name="Picture 30" descr="FHCRCnew6300"/>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218582" y="838200"/>
            <a:ext cx="238403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9"/>
          <p:cNvSpPr/>
          <p:nvPr/>
        </p:nvSpPr>
        <p:spPr>
          <a:xfrm>
            <a:off x="304799" y="123778"/>
            <a:ext cx="4191001" cy="1628822"/>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pPr lvl="0"/>
            <a:r>
              <a:rPr lang="en-US" sz="1100" b="1" dirty="0">
                <a:solidFill>
                  <a:schemeClr val="tx1"/>
                </a:solidFill>
                <a:latin typeface="Times New Roman" panose="02020603050405020304" pitchFamily="18" charset="0"/>
                <a:cs typeface="Times New Roman" pitchFamily="18" charset="0"/>
              </a:rPr>
              <a:t>DISCUSSION</a:t>
            </a:r>
          </a:p>
          <a:p>
            <a:pPr algn="just"/>
            <a:r>
              <a:rPr lang="en-US" sz="1100" dirty="0">
                <a:solidFill>
                  <a:schemeClr val="tx1"/>
                </a:solidFill>
                <a:latin typeface="Times New Roman" panose="02020603050405020304" pitchFamily="18" charset="0"/>
                <a:cs typeface="Times New Roman" panose="02020603050405020304" pitchFamily="18" charset="0"/>
              </a:rPr>
              <a:t>This in-home educational intervention is a promising, culturally relevant strategy for addressing behavior change for diabetes among this underserved, vulnerable population. Our findings suggest that </a:t>
            </a:r>
            <a:r>
              <a:rPr lang="en-US" sz="1100" i="1" dirty="0" err="1">
                <a:solidFill>
                  <a:schemeClr val="tx1"/>
                </a:solidFill>
                <a:latin typeface="Times New Roman" panose="02020603050405020304" pitchFamily="18" charset="0"/>
                <a:cs typeface="Times New Roman" panose="02020603050405020304" pitchFamily="18" charset="0"/>
              </a:rPr>
              <a:t>promotores</a:t>
            </a:r>
            <a:r>
              <a:rPr lang="en-US" sz="1100" i="1" dirty="0">
                <a:solidFill>
                  <a:schemeClr val="tx1"/>
                </a:solidFill>
                <a:latin typeface="Times New Roman" panose="02020603050405020304" pitchFamily="18" charset="0"/>
                <a:cs typeface="Times New Roman" panose="02020603050405020304" pitchFamily="18" charset="0"/>
              </a:rPr>
              <a:t> </a:t>
            </a:r>
            <a:r>
              <a:rPr lang="en-US" sz="1100" dirty="0">
                <a:solidFill>
                  <a:schemeClr val="tx1"/>
                </a:solidFill>
                <a:latin typeface="Times New Roman" panose="02020603050405020304" pitchFamily="18" charset="0"/>
                <a:cs typeface="Times New Roman" panose="02020603050405020304" pitchFamily="18" charset="0"/>
              </a:rPr>
              <a:t>play an essential role in the success of the intervention and its ability to influence behavior </a:t>
            </a:r>
            <a:r>
              <a:rPr lang="en-US" sz="1100" dirty="0" smtClean="0">
                <a:solidFill>
                  <a:schemeClr val="tx1"/>
                </a:solidFill>
                <a:latin typeface="Times New Roman" panose="02020603050405020304" pitchFamily="18" charset="0"/>
                <a:cs typeface="Times New Roman" panose="02020603050405020304" pitchFamily="18" charset="0"/>
              </a:rPr>
              <a:t>change at the individual and household-level. </a:t>
            </a:r>
            <a:r>
              <a:rPr lang="en-US" sz="1100" dirty="0">
                <a:solidFill>
                  <a:schemeClr val="tx1"/>
                </a:solidFill>
                <a:latin typeface="Times New Roman" panose="02020603050405020304" pitchFamily="18" charset="0"/>
                <a:cs typeface="Times New Roman" panose="02020603050405020304" pitchFamily="18" charset="0"/>
              </a:rPr>
              <a:t>Future interventions may achieve greater impact by developing key actionable messages and skills-building </a:t>
            </a:r>
            <a:r>
              <a:rPr lang="en-US" sz="1100" dirty="0" smtClean="0">
                <a:solidFill>
                  <a:schemeClr val="tx1"/>
                </a:solidFill>
                <a:latin typeface="Times New Roman" panose="02020603050405020304" pitchFamily="18" charset="0"/>
                <a:cs typeface="Times New Roman" panose="02020603050405020304" pitchFamily="18" charset="0"/>
              </a:rPr>
              <a:t>activities, and targeting families rather than individuals.</a:t>
            </a: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11" name="Rounded Rectangle 10"/>
          <p:cNvSpPr/>
          <p:nvPr/>
        </p:nvSpPr>
        <p:spPr>
          <a:xfrm>
            <a:off x="5183588" y="3810000"/>
            <a:ext cx="4482443" cy="2514599"/>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pPr lvl="0"/>
            <a:r>
              <a:rPr lang="en-US" sz="1100" b="1" dirty="0">
                <a:solidFill>
                  <a:schemeClr val="tx1"/>
                </a:solidFill>
                <a:latin typeface="Times New Roman" panose="02020603050405020304" pitchFamily="18" charset="0"/>
                <a:cs typeface="Times New Roman" pitchFamily="18" charset="0"/>
              </a:rPr>
              <a:t>METHODS</a:t>
            </a:r>
          </a:p>
          <a:p>
            <a:pPr marL="171450" indent="-171450" algn="just">
              <a:buFont typeface="Arial" panose="020B0604020202020204" pitchFamily="34" charset="0"/>
              <a:buChar char="•"/>
              <a:defRPr/>
            </a:pPr>
            <a:r>
              <a:rPr lang="en-US" sz="1100" dirty="0">
                <a:solidFill>
                  <a:schemeClr val="tx1"/>
                </a:solidFill>
                <a:latin typeface="Times New Roman" panose="02020603050405020304" pitchFamily="18" charset="0"/>
                <a:cs typeface="Times New Roman" panose="02020603050405020304" pitchFamily="18" charset="0"/>
              </a:rPr>
              <a:t>The Community Advisory Board in the Yakima </a:t>
            </a:r>
            <a:r>
              <a:rPr lang="en-US" sz="1100" b="1" dirty="0" smtClean="0">
                <a:solidFill>
                  <a:schemeClr val="tx1"/>
                </a:solidFill>
                <a:latin typeface="Times New Roman" panose="02020603050405020304" pitchFamily="18" charset="0"/>
                <a:cs typeface="Times New Roman" panose="02020603050405020304" pitchFamily="18" charset="0"/>
              </a:rPr>
              <a:t>V</a:t>
            </a:r>
            <a:r>
              <a:rPr lang="en-US" sz="1100" dirty="0" smtClean="0">
                <a:solidFill>
                  <a:schemeClr val="tx1"/>
                </a:solidFill>
                <a:latin typeface="Times New Roman" panose="02020603050405020304" pitchFamily="18" charset="0"/>
                <a:cs typeface="Times New Roman" panose="02020603050405020304" pitchFamily="18" charset="0"/>
              </a:rPr>
              <a:t>alley of Washington State </a:t>
            </a:r>
            <a:r>
              <a:rPr lang="en-US" sz="1100" dirty="0">
                <a:solidFill>
                  <a:schemeClr val="tx1"/>
                </a:solidFill>
                <a:latin typeface="Times New Roman" panose="02020603050405020304" pitchFamily="18" charset="0"/>
                <a:cs typeface="Times New Roman" panose="02020603050405020304" pitchFamily="18" charset="0"/>
              </a:rPr>
              <a:t>and researchers from the </a:t>
            </a:r>
            <a:r>
              <a:rPr lang="en-US" sz="1100" dirty="0" smtClean="0">
                <a:solidFill>
                  <a:schemeClr val="tx1"/>
                </a:solidFill>
                <a:latin typeface="Times New Roman" panose="02020603050405020304" pitchFamily="18" charset="0"/>
                <a:cs typeface="Times New Roman" panose="02020603050405020304" pitchFamily="18" charset="0"/>
              </a:rPr>
              <a:t>Fred </a:t>
            </a:r>
            <a:r>
              <a:rPr lang="en-US" sz="1100" dirty="0" err="1" smtClean="0">
                <a:solidFill>
                  <a:schemeClr val="tx1"/>
                </a:solidFill>
                <a:latin typeface="Times New Roman" panose="02020603050405020304" pitchFamily="18" charset="0"/>
                <a:cs typeface="Times New Roman" panose="02020603050405020304" pitchFamily="18" charset="0"/>
              </a:rPr>
              <a:t>Hutchunson</a:t>
            </a:r>
            <a:r>
              <a:rPr lang="en-US" sz="1100" dirty="0" smtClean="0">
                <a:solidFill>
                  <a:schemeClr val="tx1"/>
                </a:solidFill>
                <a:latin typeface="Times New Roman" panose="02020603050405020304" pitchFamily="18" charset="0"/>
                <a:cs typeface="Times New Roman" panose="02020603050405020304" pitchFamily="18" charset="0"/>
              </a:rPr>
              <a:t> Cancer Research Center (FHCRC) collaborated </a:t>
            </a:r>
            <a:r>
              <a:rPr lang="en-US" sz="1100" dirty="0">
                <a:solidFill>
                  <a:schemeClr val="tx1"/>
                </a:solidFill>
                <a:latin typeface="Times New Roman" panose="02020603050405020304" pitchFamily="18" charset="0"/>
                <a:cs typeface="Times New Roman" panose="02020603050405020304" pitchFamily="18" charset="0"/>
              </a:rPr>
              <a:t>to design Home Health </a:t>
            </a:r>
            <a:r>
              <a:rPr lang="en-US" sz="1100" dirty="0" smtClean="0">
                <a:solidFill>
                  <a:schemeClr val="tx1"/>
                </a:solidFill>
                <a:latin typeface="Times New Roman" panose="02020603050405020304" pitchFamily="18" charset="0"/>
                <a:cs typeface="Times New Roman" panose="02020603050405020304" pitchFamily="18" charset="0"/>
              </a:rPr>
              <a:t>Parties, </a:t>
            </a:r>
            <a:r>
              <a:rPr lang="en-US" sz="1100" dirty="0">
                <a:solidFill>
                  <a:schemeClr val="tx1"/>
                </a:solidFill>
                <a:latin typeface="Times New Roman" panose="02020603050405020304" pitchFamily="18" charset="0"/>
                <a:cs typeface="Times New Roman" panose="02020603050405020304" pitchFamily="18" charset="0"/>
              </a:rPr>
              <a:t>in which trained </a:t>
            </a:r>
            <a:r>
              <a:rPr lang="en-US" sz="1100" i="1" dirty="0" err="1">
                <a:solidFill>
                  <a:schemeClr val="tx1"/>
                </a:solidFill>
                <a:latin typeface="Times New Roman" panose="02020603050405020304" pitchFamily="18" charset="0"/>
                <a:cs typeface="Times New Roman" panose="02020603050405020304" pitchFamily="18" charset="0"/>
              </a:rPr>
              <a:t>promotores</a:t>
            </a:r>
            <a:r>
              <a:rPr lang="en-US" sz="1100" dirty="0">
                <a:solidFill>
                  <a:schemeClr val="tx1"/>
                </a:solidFill>
                <a:latin typeface="Times New Roman" panose="02020603050405020304" pitchFamily="18" charset="0"/>
                <a:cs typeface="Times New Roman" panose="02020603050405020304" pitchFamily="18" charset="0"/>
              </a:rPr>
              <a:t> delivered a series of 5 in-home education </a:t>
            </a:r>
            <a:r>
              <a:rPr lang="en-US" sz="1100" dirty="0" smtClean="0">
                <a:solidFill>
                  <a:schemeClr val="tx1"/>
                </a:solidFill>
                <a:latin typeface="Times New Roman" panose="02020603050405020304" pitchFamily="18" charset="0"/>
                <a:cs typeface="Times New Roman" panose="02020603050405020304" pitchFamily="18" charset="0"/>
              </a:rPr>
              <a:t>sessions and distributed incentives to support diabetes-related behavior change.</a:t>
            </a:r>
            <a:endParaRPr lang="en-US" sz="1100" dirty="0">
              <a:solidFill>
                <a:schemeClr val="tx1"/>
              </a:solidFill>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defRPr/>
            </a:pPr>
            <a:r>
              <a:rPr lang="en-US" sz="1100" dirty="0" smtClean="0">
                <a:solidFill>
                  <a:schemeClr val="tx1"/>
                </a:solidFill>
                <a:latin typeface="Times New Roman" panose="02020603050405020304" pitchFamily="18" charset="0"/>
                <a:cs typeface="Times New Roman" panose="02020603050405020304" pitchFamily="18" charset="0"/>
              </a:rPr>
              <a:t>Home Health Parties </a:t>
            </a:r>
            <a:r>
              <a:rPr lang="en-US" sz="1100" dirty="0" smtClean="0">
                <a:solidFill>
                  <a:schemeClr val="tx1"/>
                </a:solidFill>
                <a:latin typeface="Times New Roman" panose="02020603050405020304" pitchFamily="18" charset="0"/>
                <a:cs typeface="Times New Roman" panose="02020603050405020304" pitchFamily="18" charset="0"/>
              </a:rPr>
              <a:t>were </a:t>
            </a:r>
            <a:r>
              <a:rPr lang="en-US" sz="1100" dirty="0">
                <a:solidFill>
                  <a:schemeClr val="tx1"/>
                </a:solidFill>
                <a:latin typeface="Times New Roman" panose="02020603050405020304" pitchFamily="18" charset="0"/>
                <a:cs typeface="Times New Roman" panose="02020603050405020304" pitchFamily="18" charset="0"/>
              </a:rPr>
              <a:t>implemented in 430 homes in the Yakima Valley to families of individuals whose A1c test indicated they had diabetes or were at high risk for developing diabetes.</a:t>
            </a:r>
          </a:p>
          <a:p>
            <a:pPr marL="171450" indent="-171450" algn="just">
              <a:buFont typeface="Arial" panose="020B0604020202020204" pitchFamily="34" charset="0"/>
              <a:buChar char="•"/>
              <a:defRPr/>
            </a:pPr>
            <a:r>
              <a:rPr lang="en-US" sz="1100" i="1" dirty="0" err="1">
                <a:solidFill>
                  <a:schemeClr val="tx1"/>
                </a:solidFill>
                <a:latin typeface="Times New Roman" panose="02020603050405020304" pitchFamily="18" charset="0"/>
                <a:cs typeface="Times New Roman" panose="02020603050405020304" pitchFamily="18" charset="0"/>
              </a:rPr>
              <a:t>Promotores</a:t>
            </a:r>
            <a:r>
              <a:rPr lang="en-US" sz="1100" dirty="0">
                <a:solidFill>
                  <a:schemeClr val="tx1"/>
                </a:solidFill>
                <a:latin typeface="Times New Roman" panose="02020603050405020304" pitchFamily="18" charset="0"/>
                <a:cs typeface="Times New Roman" panose="02020603050405020304" pitchFamily="18" charset="0"/>
              </a:rPr>
              <a:t> conducted open-ended, semi-structured interviews </a:t>
            </a:r>
            <a:r>
              <a:rPr lang="en-US" sz="1100" dirty="0" smtClean="0">
                <a:solidFill>
                  <a:schemeClr val="tx1"/>
                </a:solidFill>
                <a:latin typeface="Times New Roman" panose="02020603050405020304" pitchFamily="18" charset="0"/>
                <a:cs typeface="Times New Roman" panose="02020603050405020304" pitchFamily="18" charset="0"/>
              </a:rPr>
              <a:t>with 40 </a:t>
            </a:r>
            <a:r>
              <a:rPr lang="en-US" sz="1100" dirty="0">
                <a:solidFill>
                  <a:schemeClr val="tx1"/>
                </a:solidFill>
                <a:latin typeface="Times New Roman" panose="02020603050405020304" pitchFamily="18" charset="0"/>
                <a:cs typeface="Times New Roman" panose="02020603050405020304" pitchFamily="18" charset="0"/>
              </a:rPr>
              <a:t>randomly selected </a:t>
            </a:r>
            <a:r>
              <a:rPr lang="en-US" sz="1100" dirty="0" smtClean="0">
                <a:solidFill>
                  <a:schemeClr val="tx1"/>
                </a:solidFill>
                <a:latin typeface="Times New Roman" panose="02020603050405020304" pitchFamily="18" charset="0"/>
                <a:cs typeface="Times New Roman" panose="02020603050405020304" pitchFamily="18" charset="0"/>
              </a:rPr>
              <a:t>Home Health Party participants </a:t>
            </a:r>
            <a:r>
              <a:rPr lang="en-US" sz="1100" dirty="0">
                <a:solidFill>
                  <a:schemeClr val="tx1"/>
                </a:solidFill>
                <a:latin typeface="Times New Roman" panose="02020603050405020304" pitchFamily="18" charset="0"/>
                <a:cs typeface="Times New Roman" panose="02020603050405020304" pitchFamily="18" charset="0"/>
              </a:rPr>
              <a:t>to determine what associations existed between participant experiences in the intervention and self-reported behavior change.</a:t>
            </a:r>
          </a:p>
          <a:p>
            <a:pPr marL="171450" indent="-171450" algn="just">
              <a:buFont typeface="Arial" panose="020B0604020202020204" pitchFamily="34" charset="0"/>
              <a:buChar char="•"/>
              <a:defRPr/>
            </a:pPr>
            <a:r>
              <a:rPr lang="en-US" sz="1100" dirty="0" smtClean="0">
                <a:solidFill>
                  <a:schemeClr val="tx1"/>
                </a:solidFill>
                <a:latin typeface="Times New Roman" panose="02020603050405020304" pitchFamily="18" charset="0"/>
                <a:cs typeface="Times New Roman" panose="02020603050405020304" pitchFamily="18" charset="0"/>
              </a:rPr>
              <a:t>Qualitative methods were used to determine </a:t>
            </a:r>
            <a:r>
              <a:rPr lang="en-US" sz="1100" dirty="0">
                <a:solidFill>
                  <a:schemeClr val="tx1"/>
                </a:solidFill>
                <a:latin typeface="Times New Roman" panose="02020603050405020304" pitchFamily="18" charset="0"/>
                <a:cs typeface="Times New Roman" panose="02020603050405020304" pitchFamily="18" charset="0"/>
              </a:rPr>
              <a:t>common </a:t>
            </a:r>
            <a:r>
              <a:rPr lang="en-US" sz="1100" dirty="0" smtClean="0">
                <a:solidFill>
                  <a:schemeClr val="tx1"/>
                </a:solidFill>
                <a:latin typeface="Times New Roman" panose="02020603050405020304" pitchFamily="18" charset="0"/>
                <a:cs typeface="Times New Roman" panose="02020603050405020304" pitchFamily="18" charset="0"/>
              </a:rPr>
              <a:t>themes.</a:t>
            </a: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13" name="Rounded Rectangle 12"/>
          <p:cNvSpPr/>
          <p:nvPr/>
        </p:nvSpPr>
        <p:spPr>
          <a:xfrm>
            <a:off x="304798" y="1600200"/>
            <a:ext cx="4191002" cy="1828800"/>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pPr lvl="0"/>
            <a:r>
              <a:rPr lang="en-US" sz="1100" b="1" dirty="0">
                <a:solidFill>
                  <a:schemeClr val="tx1"/>
                </a:solidFill>
                <a:latin typeface="Times New Roman" panose="02020603050405020304" pitchFamily="18" charset="0"/>
                <a:cs typeface="Times New Roman" pitchFamily="18" charset="0"/>
              </a:rPr>
              <a:t>IMPLICATIONS FOR </a:t>
            </a:r>
            <a:r>
              <a:rPr lang="en-US" sz="1100" b="1" dirty="0" smtClean="0">
                <a:solidFill>
                  <a:schemeClr val="tx1"/>
                </a:solidFill>
                <a:latin typeface="Times New Roman" pitchFamily="18" charset="0"/>
                <a:cs typeface="Times New Roman" pitchFamily="18" charset="0"/>
              </a:rPr>
              <a:t>PRACTITIONERS</a:t>
            </a:r>
            <a:endParaRPr lang="en-US" sz="1100" b="1" dirty="0">
              <a:solidFill>
                <a:schemeClr val="tx1"/>
              </a:solidFill>
              <a:latin typeface="Times New Roman" pitchFamily="18" charset="0"/>
              <a:cs typeface="Times New Roman" pitchFamily="18" charset="0"/>
            </a:endParaRPr>
          </a:p>
          <a:p>
            <a:pPr marL="171450" indent="-171450" algn="just">
              <a:buFont typeface="Arial" panose="020B0604020202020204" pitchFamily="34" charset="0"/>
              <a:buChar char="•"/>
            </a:pPr>
            <a:r>
              <a:rPr lang="en-US" sz="1100" i="1" dirty="0" err="1">
                <a:solidFill>
                  <a:schemeClr val="tx1"/>
                </a:solidFill>
                <a:latin typeface="Times New Roman" panose="02020603050405020304" pitchFamily="18" charset="0"/>
                <a:cs typeface="Times New Roman" panose="02020603050405020304" pitchFamily="18" charset="0"/>
              </a:rPr>
              <a:t>Promotores</a:t>
            </a:r>
            <a:r>
              <a:rPr lang="en-US" sz="1100" dirty="0">
                <a:solidFill>
                  <a:schemeClr val="tx1"/>
                </a:solidFill>
                <a:latin typeface="Times New Roman" panose="02020603050405020304" pitchFamily="18" charset="0"/>
                <a:cs typeface="Times New Roman" panose="02020603050405020304" pitchFamily="18" charset="0"/>
              </a:rPr>
              <a:t> are a critical component in encouraging behavior change in this population.</a:t>
            </a:r>
          </a:p>
          <a:p>
            <a:pPr marL="171450" indent="-171450" algn="just">
              <a:buFont typeface="Arial" panose="020B0604020202020204" pitchFamily="34" charset="0"/>
              <a:buChar char="•"/>
            </a:pPr>
            <a:r>
              <a:rPr lang="en-US" sz="1100" dirty="0">
                <a:solidFill>
                  <a:schemeClr val="tx1"/>
                </a:solidFill>
                <a:latin typeface="Times New Roman" panose="02020603050405020304" pitchFamily="18" charset="0"/>
                <a:cs typeface="Times New Roman" panose="02020603050405020304" pitchFamily="18" charset="0"/>
              </a:rPr>
              <a:t>Messages should be concrete, simple, and actionable to help participants achieve small, manageable goals.</a:t>
            </a:r>
          </a:p>
          <a:p>
            <a:pPr marL="171450" indent="-171450" algn="just">
              <a:buFont typeface="Arial" panose="020B0604020202020204" pitchFamily="34" charset="0"/>
              <a:buChar char="•"/>
            </a:pPr>
            <a:r>
              <a:rPr lang="en-US" sz="1100" dirty="0">
                <a:solidFill>
                  <a:schemeClr val="tx1"/>
                </a:solidFill>
                <a:latin typeface="Times New Roman" panose="02020603050405020304" pitchFamily="18" charset="0"/>
                <a:cs typeface="Times New Roman" panose="02020603050405020304" pitchFamily="18" charset="0"/>
              </a:rPr>
              <a:t>Instead of written pamphlets, provide well-designed incentives and tools that build skills in behavior change and empower participants to monitor change.</a:t>
            </a:r>
          </a:p>
          <a:p>
            <a:pPr marL="171450" indent="-171450" algn="just">
              <a:buFont typeface="Arial" panose="020B0604020202020204" pitchFamily="34" charset="0"/>
              <a:buChar char="•"/>
            </a:pPr>
            <a:r>
              <a:rPr lang="en-US" sz="1100" dirty="0">
                <a:solidFill>
                  <a:schemeClr val="tx1"/>
                </a:solidFill>
                <a:latin typeface="Times New Roman" panose="02020603050405020304" pitchFamily="18" charset="0"/>
                <a:cs typeface="Times New Roman" panose="02020603050405020304" pitchFamily="18" charset="0"/>
              </a:rPr>
              <a:t>Encourage participants to involve family members.</a:t>
            </a:r>
          </a:p>
        </p:txBody>
      </p:sp>
      <p:sp>
        <p:nvSpPr>
          <p:cNvPr id="14" name="Rounded Rectangle 13"/>
          <p:cNvSpPr/>
          <p:nvPr/>
        </p:nvSpPr>
        <p:spPr>
          <a:xfrm>
            <a:off x="304799" y="3352800"/>
            <a:ext cx="4191002" cy="1219200"/>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pPr lvl="0"/>
            <a:r>
              <a:rPr lang="en-US" sz="1000" b="1" dirty="0">
                <a:solidFill>
                  <a:schemeClr val="tx1"/>
                </a:solidFill>
                <a:latin typeface="Times New Roman" panose="02020603050405020304" pitchFamily="18" charset="0"/>
                <a:cs typeface="Times New Roman" pitchFamily="18" charset="0"/>
              </a:rPr>
              <a:t>ACKNOWLEDGEMENTS</a:t>
            </a:r>
          </a:p>
          <a:p>
            <a:r>
              <a:rPr lang="en-US" sz="1000" dirty="0">
                <a:solidFill>
                  <a:schemeClr val="tx1"/>
                </a:solidFill>
                <a:latin typeface="Times New Roman" pitchFamily="18" charset="0"/>
                <a:cs typeface="Times New Roman" pitchFamily="18" charset="0"/>
              </a:rPr>
              <a:t>A heartfelt thank </a:t>
            </a:r>
            <a:r>
              <a:rPr lang="en-US" sz="1000" dirty="0" smtClean="0">
                <a:solidFill>
                  <a:schemeClr val="tx1"/>
                </a:solidFill>
                <a:latin typeface="Times New Roman" pitchFamily="18" charset="0"/>
                <a:cs typeface="Times New Roman" pitchFamily="18" charset="0"/>
              </a:rPr>
              <a:t>you </a:t>
            </a:r>
            <a:r>
              <a:rPr lang="en-US" sz="1000" dirty="0">
                <a:solidFill>
                  <a:schemeClr val="tx1"/>
                </a:solidFill>
                <a:latin typeface="Times New Roman" pitchFamily="18" charset="0"/>
                <a:cs typeface="Times New Roman" pitchFamily="18" charset="0"/>
              </a:rPr>
              <a:t>to the staff at Centro </a:t>
            </a:r>
            <a:r>
              <a:rPr lang="en-US" sz="1000" dirty="0" err="1">
                <a:solidFill>
                  <a:schemeClr val="tx1"/>
                </a:solidFill>
                <a:latin typeface="Times New Roman" pitchFamily="18" charset="0"/>
                <a:cs typeface="Times New Roman" pitchFamily="18" charset="0"/>
              </a:rPr>
              <a:t>para</a:t>
            </a:r>
            <a:r>
              <a:rPr lang="en-US" sz="1000" dirty="0">
                <a:solidFill>
                  <a:schemeClr val="tx1"/>
                </a:solidFill>
                <a:latin typeface="Times New Roman" pitchFamily="18" charset="0"/>
                <a:cs typeface="Times New Roman" pitchFamily="18" charset="0"/>
              </a:rPr>
              <a:t> </a:t>
            </a:r>
            <a:r>
              <a:rPr lang="en-US" sz="1000" dirty="0" err="1">
                <a:solidFill>
                  <a:schemeClr val="tx1"/>
                </a:solidFill>
                <a:latin typeface="Times New Roman" pitchFamily="18" charset="0"/>
                <a:cs typeface="Times New Roman" pitchFamily="18" charset="0"/>
              </a:rPr>
              <a:t>Promover</a:t>
            </a:r>
            <a:r>
              <a:rPr lang="en-US" sz="1000" dirty="0">
                <a:solidFill>
                  <a:schemeClr val="tx1"/>
                </a:solidFill>
                <a:latin typeface="Times New Roman" pitchFamily="18" charset="0"/>
                <a:cs typeface="Times New Roman" pitchFamily="18" charset="0"/>
              </a:rPr>
              <a:t> la </a:t>
            </a:r>
            <a:r>
              <a:rPr lang="en-US" sz="1000" dirty="0" err="1">
                <a:solidFill>
                  <a:schemeClr val="tx1"/>
                </a:solidFill>
                <a:latin typeface="Times New Roman" pitchFamily="18" charset="0"/>
                <a:cs typeface="Times New Roman" pitchFamily="18" charset="0"/>
              </a:rPr>
              <a:t>Salud</a:t>
            </a:r>
            <a:r>
              <a:rPr lang="en-US" sz="1000" dirty="0">
                <a:solidFill>
                  <a:schemeClr val="tx1"/>
                </a:solidFill>
                <a:latin typeface="Times New Roman" pitchFamily="18" charset="0"/>
                <a:cs typeface="Times New Roman" pitchFamily="18" charset="0"/>
              </a:rPr>
              <a:t> </a:t>
            </a:r>
            <a:r>
              <a:rPr lang="en-US" sz="1000" dirty="0" err="1">
                <a:solidFill>
                  <a:schemeClr val="tx1"/>
                </a:solidFill>
                <a:latin typeface="Times New Roman" pitchFamily="18" charset="0"/>
                <a:cs typeface="Times New Roman" pitchFamily="18" charset="0"/>
              </a:rPr>
              <a:t>Comunitaria</a:t>
            </a:r>
            <a:r>
              <a:rPr lang="en-US" sz="1000" dirty="0">
                <a:solidFill>
                  <a:schemeClr val="tx1"/>
                </a:solidFill>
                <a:latin typeface="Times New Roman" pitchFamily="18" charset="0"/>
                <a:cs typeface="Times New Roman" pitchFamily="18" charset="0"/>
              </a:rPr>
              <a:t> and to the </a:t>
            </a:r>
            <a:r>
              <a:rPr lang="en-US" sz="1000" dirty="0" smtClean="0">
                <a:solidFill>
                  <a:schemeClr val="tx1"/>
                </a:solidFill>
                <a:latin typeface="Times New Roman" pitchFamily="18" charset="0"/>
                <a:cs typeface="Times New Roman" pitchFamily="18" charset="0"/>
              </a:rPr>
              <a:t>Yakima </a:t>
            </a:r>
            <a:r>
              <a:rPr lang="en-US" sz="1000" dirty="0">
                <a:solidFill>
                  <a:schemeClr val="tx1"/>
                </a:solidFill>
                <a:latin typeface="Times New Roman" pitchFamily="18" charset="0"/>
                <a:cs typeface="Times New Roman" pitchFamily="18" charset="0"/>
              </a:rPr>
              <a:t>Valley </a:t>
            </a:r>
            <a:r>
              <a:rPr lang="en-US" sz="1000" dirty="0" smtClean="0">
                <a:solidFill>
                  <a:schemeClr val="tx1"/>
                </a:solidFill>
                <a:latin typeface="Times New Roman" pitchFamily="18" charset="0"/>
                <a:cs typeface="Times New Roman" pitchFamily="18" charset="0"/>
              </a:rPr>
              <a:t>community who </a:t>
            </a:r>
            <a:r>
              <a:rPr lang="en-US" sz="1000" dirty="0">
                <a:solidFill>
                  <a:schemeClr val="tx1"/>
                </a:solidFill>
                <a:latin typeface="Times New Roman" pitchFamily="18" charset="0"/>
                <a:cs typeface="Times New Roman" pitchFamily="18" charset="0"/>
              </a:rPr>
              <a:t>make our work possible. This project was supported by Award Number 5 R24 MD001621 from the  National Institutes of Health, National Institute on Minority Health and Health Disparities (NIMHD).  The content is solely the responsibility of the authors and does not necessarily represent the official views of the NIH, the NIMHD, or The Fred Hutchinson Cancer Research Center. </a:t>
            </a:r>
          </a:p>
        </p:txBody>
      </p:sp>
      <p:sp>
        <p:nvSpPr>
          <p:cNvPr id="15" name="Rounded Rectangle 14"/>
          <p:cNvSpPr/>
          <p:nvPr/>
        </p:nvSpPr>
        <p:spPr>
          <a:xfrm>
            <a:off x="152400" y="4648200"/>
            <a:ext cx="4495799" cy="2057401"/>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pPr lvl="0"/>
            <a:r>
              <a:rPr lang="en-US" sz="800" b="1" dirty="0" smtClean="0">
                <a:solidFill>
                  <a:schemeClr val="tx1"/>
                </a:solidFill>
                <a:latin typeface="Times New Roman" panose="02020603050405020304" pitchFamily="18" charset="0"/>
                <a:cs typeface="Times New Roman" pitchFamily="18" charset="0"/>
              </a:rPr>
              <a:t>REFERENCES</a:t>
            </a:r>
          </a:p>
          <a:p>
            <a:pPr marL="228600" indent="-228600">
              <a:buFont typeface="+mj-lt"/>
              <a:buAutoNum type="arabicPeriod"/>
            </a:pPr>
            <a:r>
              <a:rPr lang="en-US" sz="800" dirty="0" smtClean="0">
                <a:solidFill>
                  <a:schemeClr val="tx1"/>
                </a:solidFill>
                <a:latin typeface="Times New Roman" panose="02020603050405020304" pitchFamily="18" charset="0"/>
                <a:cs typeface="Times New Roman" panose="02020603050405020304" pitchFamily="18" charset="0"/>
              </a:rPr>
              <a:t>Centers </a:t>
            </a:r>
            <a:r>
              <a:rPr lang="en-US" sz="800" dirty="0">
                <a:solidFill>
                  <a:schemeClr val="tx1"/>
                </a:solidFill>
                <a:latin typeface="Times New Roman" panose="02020603050405020304" pitchFamily="18" charset="0"/>
                <a:cs typeface="Times New Roman" panose="02020603050405020304" pitchFamily="18" charset="0"/>
              </a:rPr>
              <a:t>for Disease Controls and Prevention. </a:t>
            </a:r>
            <a:r>
              <a:rPr lang="en-US" sz="800" i="1" dirty="0">
                <a:solidFill>
                  <a:schemeClr val="tx1"/>
                </a:solidFill>
                <a:latin typeface="Times New Roman" panose="02020603050405020304" pitchFamily="18" charset="0"/>
                <a:cs typeface="Times New Roman" panose="02020603050405020304" pitchFamily="18" charset="0"/>
              </a:rPr>
              <a:t>National diabetes fact sheet: national estimates and general information on diabetes and </a:t>
            </a:r>
            <a:r>
              <a:rPr lang="en-US" sz="800" i="1" dirty="0" err="1">
                <a:solidFill>
                  <a:schemeClr val="tx1"/>
                </a:solidFill>
                <a:latin typeface="Times New Roman" panose="02020603050405020304" pitchFamily="18" charset="0"/>
                <a:cs typeface="Times New Roman" panose="02020603050405020304" pitchFamily="18" charset="0"/>
              </a:rPr>
              <a:t>prediabetes</a:t>
            </a:r>
            <a:r>
              <a:rPr lang="en-US" sz="800" i="1" dirty="0">
                <a:solidFill>
                  <a:schemeClr val="tx1"/>
                </a:solidFill>
                <a:latin typeface="Times New Roman" panose="02020603050405020304" pitchFamily="18" charset="0"/>
                <a:cs typeface="Times New Roman" panose="02020603050405020304" pitchFamily="18" charset="0"/>
              </a:rPr>
              <a:t> in the United States</a:t>
            </a:r>
            <a:r>
              <a:rPr lang="en-US" sz="800" dirty="0">
                <a:solidFill>
                  <a:schemeClr val="tx1"/>
                </a:solidFill>
                <a:latin typeface="Times New Roman" panose="02020603050405020304" pitchFamily="18" charset="0"/>
                <a:cs typeface="Times New Roman" panose="02020603050405020304" pitchFamily="18" charset="0"/>
              </a:rPr>
              <a:t>. Atlanta, GA; 2011. Available at: http://www.cdc.gov/diabetes/pubs/factsheet11.htm. Accessed May 29, 2012.</a:t>
            </a:r>
          </a:p>
          <a:p>
            <a:pPr marL="228600" indent="-228600">
              <a:buFont typeface="+mj-lt"/>
              <a:buAutoNum type="arabicPeriod"/>
            </a:pPr>
            <a:r>
              <a:rPr lang="en-US" sz="800" dirty="0">
                <a:solidFill>
                  <a:schemeClr val="tx1"/>
                </a:solidFill>
                <a:latin typeface="Times New Roman" panose="02020603050405020304" pitchFamily="18" charset="0"/>
                <a:cs typeface="Times New Roman" panose="02020603050405020304" pitchFamily="18" charset="0"/>
              </a:rPr>
              <a:t>Centers for Disease Control and Prevention. National diabetes fact sheet 2007. Available from: http://www.cdc.gov/diabetes/pubs/pdf/ndfs_2007.pdf</a:t>
            </a:r>
          </a:p>
          <a:p>
            <a:pPr marL="228600" indent="-228600">
              <a:buFont typeface="+mj-lt"/>
              <a:buAutoNum type="arabicPeriod"/>
            </a:pPr>
            <a:r>
              <a:rPr lang="en-US" sz="800" dirty="0">
                <a:solidFill>
                  <a:schemeClr val="tx1"/>
                </a:solidFill>
                <a:latin typeface="Times New Roman" panose="02020603050405020304" pitchFamily="18" charset="0"/>
                <a:cs typeface="Times New Roman" panose="02020603050405020304" pitchFamily="18" charset="0"/>
              </a:rPr>
              <a:t>Centers for Disease Control and Prevention. National diabetes fact sheet 2011. Available from: </a:t>
            </a:r>
            <a:r>
              <a:rPr lang="en-US" sz="800" dirty="0">
                <a:solidFill>
                  <a:schemeClr val="tx1"/>
                </a:solidFill>
                <a:latin typeface="Times New Roman" panose="02020603050405020304" pitchFamily="18" charset="0"/>
                <a:cs typeface="Times New Roman" panose="02020603050405020304" pitchFamily="18" charset="0"/>
                <a:hlinkClick r:id="rId5"/>
              </a:rPr>
              <a:t>http://www.cdc.gov/diabetes/pubs/pdf/ndfs_2011.pdf. Accessed 26 Sept 2012</a:t>
            </a:r>
            <a:r>
              <a:rPr lang="en-US" sz="800" dirty="0">
                <a:solidFill>
                  <a:schemeClr val="tx1"/>
                </a:solidFill>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800" dirty="0" smtClean="0">
                <a:solidFill>
                  <a:schemeClr val="tx1"/>
                </a:solidFill>
                <a:latin typeface="Times New Roman" panose="02020603050405020304" pitchFamily="18" charset="0"/>
                <a:cs typeface="Times New Roman" panose="02020603050405020304" pitchFamily="18" charset="0"/>
              </a:rPr>
              <a:t>Glover </a:t>
            </a:r>
            <a:r>
              <a:rPr lang="en-US" sz="800" dirty="0">
                <a:solidFill>
                  <a:schemeClr val="tx1"/>
                </a:solidFill>
                <a:latin typeface="Times New Roman" panose="02020603050405020304" pitchFamily="18" charset="0"/>
                <a:cs typeface="Times New Roman" panose="02020603050405020304" pitchFamily="18" charset="0"/>
              </a:rPr>
              <a:t>S, Moore CG, Samuels ME, </a:t>
            </a:r>
            <a:r>
              <a:rPr lang="en-US" sz="800" dirty="0" err="1">
                <a:solidFill>
                  <a:schemeClr val="tx1"/>
                </a:solidFill>
                <a:latin typeface="Times New Roman" panose="02020603050405020304" pitchFamily="18" charset="0"/>
                <a:cs typeface="Times New Roman" panose="02020603050405020304" pitchFamily="18" charset="0"/>
              </a:rPr>
              <a:t>Probst</a:t>
            </a:r>
            <a:r>
              <a:rPr lang="en-US" sz="800" dirty="0">
                <a:solidFill>
                  <a:schemeClr val="tx1"/>
                </a:solidFill>
                <a:latin typeface="Times New Roman" panose="02020603050405020304" pitchFamily="18" charset="0"/>
                <a:cs typeface="Times New Roman" panose="02020603050405020304" pitchFamily="18" charset="0"/>
              </a:rPr>
              <a:t> JC. Disparities in access to care among rural working-age adults. </a:t>
            </a:r>
            <a:r>
              <a:rPr lang="en-US" sz="800" i="1" dirty="0">
                <a:solidFill>
                  <a:schemeClr val="tx1"/>
                </a:solidFill>
                <a:latin typeface="Times New Roman" panose="02020603050405020304" pitchFamily="18" charset="0"/>
                <a:cs typeface="Times New Roman" panose="02020603050405020304" pitchFamily="18" charset="0"/>
              </a:rPr>
              <a:t>The Journal of rural health : official journal of the American Rural Health Association and the National Rural Health Care Association</a:t>
            </a:r>
            <a:r>
              <a:rPr lang="en-US" sz="800" dirty="0">
                <a:solidFill>
                  <a:schemeClr val="tx1"/>
                </a:solidFill>
                <a:latin typeface="Times New Roman" panose="02020603050405020304" pitchFamily="18" charset="0"/>
                <a:cs typeface="Times New Roman" panose="02020603050405020304" pitchFamily="18" charset="0"/>
              </a:rPr>
              <a:t>. 2004;20(3):193–205. Available at: http://www.ncbi.nlm.nih.gov/pubmed/15298093. Accessed May 29, 2012.</a:t>
            </a:r>
          </a:p>
          <a:p>
            <a:pPr marL="228600" indent="-228600">
              <a:buFont typeface="+mj-lt"/>
              <a:buAutoNum type="arabicPeriod"/>
            </a:pPr>
            <a:r>
              <a:rPr lang="en-US" sz="800" dirty="0" err="1" smtClean="0">
                <a:solidFill>
                  <a:schemeClr val="tx1"/>
                </a:solidFill>
                <a:latin typeface="Times New Roman" panose="02020603050405020304" pitchFamily="18" charset="0"/>
                <a:cs typeface="Times New Roman" panose="02020603050405020304" pitchFamily="18" charset="0"/>
              </a:rPr>
              <a:t>Koopman</a:t>
            </a:r>
            <a:r>
              <a:rPr lang="en-US" sz="800" dirty="0" smtClean="0">
                <a:solidFill>
                  <a:schemeClr val="tx1"/>
                </a:solidFill>
                <a:latin typeface="Times New Roman" panose="02020603050405020304" pitchFamily="18" charset="0"/>
                <a:cs typeface="Times New Roman" panose="02020603050405020304" pitchFamily="18" charset="0"/>
              </a:rPr>
              <a:t> </a:t>
            </a:r>
            <a:r>
              <a:rPr lang="en-US" sz="800" dirty="0">
                <a:solidFill>
                  <a:schemeClr val="tx1"/>
                </a:solidFill>
                <a:latin typeface="Times New Roman" panose="02020603050405020304" pitchFamily="18" charset="0"/>
                <a:cs typeface="Times New Roman" panose="02020603050405020304" pitchFamily="18" charset="0"/>
              </a:rPr>
              <a:t>RJ, </a:t>
            </a:r>
            <a:r>
              <a:rPr lang="en-US" sz="800" dirty="0" err="1">
                <a:solidFill>
                  <a:schemeClr val="tx1"/>
                </a:solidFill>
                <a:latin typeface="Times New Roman" panose="02020603050405020304" pitchFamily="18" charset="0"/>
                <a:cs typeface="Times New Roman" panose="02020603050405020304" pitchFamily="18" charset="0"/>
              </a:rPr>
              <a:t>Mainous</a:t>
            </a:r>
            <a:r>
              <a:rPr lang="en-US" sz="800" dirty="0">
                <a:solidFill>
                  <a:schemeClr val="tx1"/>
                </a:solidFill>
                <a:latin typeface="Times New Roman" panose="02020603050405020304" pitchFamily="18" charset="0"/>
                <a:cs typeface="Times New Roman" panose="02020603050405020304" pitchFamily="18" charset="0"/>
              </a:rPr>
              <a:t> AG, </a:t>
            </a:r>
            <a:r>
              <a:rPr lang="en-US" sz="800" dirty="0" err="1">
                <a:solidFill>
                  <a:schemeClr val="tx1"/>
                </a:solidFill>
                <a:latin typeface="Times New Roman" panose="02020603050405020304" pitchFamily="18" charset="0"/>
                <a:cs typeface="Times New Roman" panose="02020603050405020304" pitchFamily="18" charset="0"/>
              </a:rPr>
              <a:t>Geesey</a:t>
            </a:r>
            <a:r>
              <a:rPr lang="en-US" sz="800" dirty="0">
                <a:solidFill>
                  <a:schemeClr val="tx1"/>
                </a:solidFill>
                <a:latin typeface="Times New Roman" panose="02020603050405020304" pitchFamily="18" charset="0"/>
                <a:cs typeface="Times New Roman" panose="02020603050405020304" pitchFamily="18" charset="0"/>
              </a:rPr>
              <a:t> ME. Rural residence and Hispanic ethnicity: doubly disadvantaged for diabetes? </a:t>
            </a:r>
            <a:r>
              <a:rPr lang="en-US" sz="800" i="1" dirty="0">
                <a:solidFill>
                  <a:schemeClr val="tx1"/>
                </a:solidFill>
                <a:latin typeface="Times New Roman" panose="02020603050405020304" pitchFamily="18" charset="0"/>
                <a:cs typeface="Times New Roman" panose="02020603050405020304" pitchFamily="18" charset="0"/>
              </a:rPr>
              <a:t>The Journal of rural health : official journal of the American Rural Health Association and the National Rural Health Care Association</a:t>
            </a:r>
            <a:r>
              <a:rPr lang="en-US" sz="800" dirty="0">
                <a:solidFill>
                  <a:schemeClr val="tx1"/>
                </a:solidFill>
                <a:latin typeface="Times New Roman" panose="02020603050405020304" pitchFamily="18" charset="0"/>
                <a:cs typeface="Times New Roman" panose="02020603050405020304" pitchFamily="18" charset="0"/>
              </a:rPr>
              <a:t>. 2006;22(1):63–8. Available at: http://www.ncbi.nlm.nih.gov/pubmed/16441338. Accessed May 29, 2012.</a:t>
            </a:r>
          </a:p>
          <a:p>
            <a:pPr lvl="0"/>
            <a:endParaRPr lang="en-US" sz="700" b="1" dirty="0">
              <a:solidFill>
                <a:schemeClr val="tx1"/>
              </a:solidFill>
              <a:latin typeface="Times New Roman" pitchFamily="18" charset="0"/>
              <a:cs typeface="Times New Roman" pitchFamily="18" charset="0"/>
            </a:endParaRPr>
          </a:p>
        </p:txBody>
      </p:sp>
      <p:sp>
        <p:nvSpPr>
          <p:cNvPr id="17" name="TextBox 16"/>
          <p:cNvSpPr txBox="1"/>
          <p:nvPr/>
        </p:nvSpPr>
        <p:spPr>
          <a:xfrm>
            <a:off x="5227984" y="6400800"/>
            <a:ext cx="4419600" cy="269721"/>
          </a:xfrm>
          <a:prstGeom prst="rect">
            <a:avLst/>
          </a:prstGeom>
          <a:noFill/>
        </p:spPr>
        <p:txBody>
          <a:bodyPr wrap="square" lIns="23272" tIns="11636" rIns="23272" bIns="11636" rtlCol="0">
            <a:spAutoFit/>
          </a:bodyPr>
          <a:lstStyle/>
          <a:p>
            <a:r>
              <a:rPr lang="en-US" sz="800" baseline="30000" dirty="0">
                <a:latin typeface="Times New Roman" pitchFamily="18" charset="0"/>
                <a:cs typeface="Times New Roman" pitchFamily="18" charset="0"/>
              </a:rPr>
              <a:t>1</a:t>
            </a:r>
            <a:r>
              <a:rPr lang="en-US" sz="800" dirty="0">
                <a:latin typeface="Times New Roman" pitchFamily="18" charset="0"/>
                <a:cs typeface="Times New Roman" pitchFamily="18" charset="0"/>
              </a:rPr>
              <a:t>University of Washington , Department of Health Services, </a:t>
            </a:r>
            <a:r>
              <a:rPr lang="en-US" sz="800" baseline="30000" dirty="0" smtClean="0">
                <a:latin typeface="Times New Roman" pitchFamily="18" charset="0"/>
                <a:cs typeface="Times New Roman" pitchFamily="18" charset="0"/>
              </a:rPr>
              <a:t>2</a:t>
            </a:r>
            <a:r>
              <a:rPr lang="en-US" sz="800" dirty="0" smtClean="0">
                <a:latin typeface="Times New Roman" pitchFamily="18" charset="0"/>
                <a:cs typeface="Times New Roman" pitchFamily="18" charset="0"/>
              </a:rPr>
              <a:t>Fred </a:t>
            </a:r>
            <a:r>
              <a:rPr lang="en-US" sz="800" dirty="0">
                <a:latin typeface="Times New Roman" pitchFamily="18" charset="0"/>
                <a:cs typeface="Times New Roman" pitchFamily="18" charset="0"/>
              </a:rPr>
              <a:t>Hutchinson Cancer Research </a:t>
            </a:r>
            <a:r>
              <a:rPr lang="en-US" sz="800" dirty="0" smtClean="0">
                <a:latin typeface="Times New Roman" pitchFamily="18" charset="0"/>
                <a:cs typeface="Times New Roman" pitchFamily="18" charset="0"/>
              </a:rPr>
              <a:t>Center , Public Health Sciences Division,  </a:t>
            </a:r>
            <a:r>
              <a:rPr lang="en-US" sz="800" baseline="30000" dirty="0" smtClean="0">
                <a:latin typeface="Times New Roman" pitchFamily="18" charset="0"/>
                <a:cs typeface="Times New Roman" pitchFamily="18" charset="0"/>
              </a:rPr>
              <a:t>3</a:t>
            </a:r>
            <a:r>
              <a:rPr lang="en-US" sz="800" dirty="0" smtClean="0">
                <a:latin typeface="Times New Roman" pitchFamily="18" charset="0"/>
                <a:cs typeface="Times New Roman" pitchFamily="18" charset="0"/>
              </a:rPr>
              <a:t>Center </a:t>
            </a:r>
            <a:r>
              <a:rPr lang="en-US" sz="800" dirty="0">
                <a:latin typeface="Times New Roman" pitchFamily="18" charset="0"/>
                <a:cs typeface="Times New Roman" pitchFamily="18" charset="0"/>
              </a:rPr>
              <a:t>for Community Health Promotion</a:t>
            </a:r>
            <a:endParaRPr lang="en-US" sz="800" baseline="30000" dirty="0">
              <a:latin typeface="Times New Roman" pitchFamily="18" charset="0"/>
              <a:cs typeface="Times New Roman" pitchFamily="18" charset="0"/>
            </a:endParaRPr>
          </a:p>
        </p:txBody>
      </p:sp>
      <p:sp>
        <p:nvSpPr>
          <p:cNvPr id="19" name="TextBox 18"/>
          <p:cNvSpPr txBox="1"/>
          <p:nvPr/>
        </p:nvSpPr>
        <p:spPr>
          <a:xfrm>
            <a:off x="5532783" y="2137902"/>
            <a:ext cx="4114800" cy="300498"/>
          </a:xfrm>
          <a:prstGeom prst="rect">
            <a:avLst/>
          </a:prstGeom>
          <a:noFill/>
        </p:spPr>
        <p:txBody>
          <a:bodyPr wrap="square" lIns="23272" tIns="11636" rIns="23272" bIns="11636" rtlCol="0">
            <a:spAutoFit/>
          </a:bodyPr>
          <a:lstStyle/>
          <a:p>
            <a:pPr algn="ctr"/>
            <a:r>
              <a:rPr lang="en-US" sz="900" dirty="0" smtClean="0">
                <a:latin typeface="Times New Roman" pitchFamily="18" charset="0"/>
                <a:cs typeface="Times New Roman" pitchFamily="18" charset="0"/>
              </a:rPr>
              <a:t>Megan Shepherd-Banigan M</a:t>
            </a:r>
            <a:r>
              <a:rPr lang="en-US" sz="900" baseline="30000" dirty="0" smtClean="0">
                <a:latin typeface="Times New Roman" pitchFamily="18" charset="0"/>
                <a:cs typeface="Times New Roman" pitchFamily="18" charset="0"/>
              </a:rPr>
              <a:t>1</a:t>
            </a:r>
            <a:r>
              <a:rPr lang="en-US" sz="900" dirty="0" smtClean="0">
                <a:latin typeface="Times New Roman" pitchFamily="18" charset="0"/>
                <a:cs typeface="Times New Roman" pitchFamily="18" charset="0"/>
              </a:rPr>
              <a:t> , Sarah D. Hohl</a:t>
            </a:r>
            <a:r>
              <a:rPr lang="en-US" sz="900" baseline="30000" dirty="0" smtClean="0">
                <a:latin typeface="Times New Roman" pitchFamily="18" charset="0"/>
                <a:cs typeface="Times New Roman" pitchFamily="18" charset="0"/>
              </a:rPr>
              <a:t>2</a:t>
            </a:r>
            <a:r>
              <a:rPr lang="en-US" sz="900" dirty="0" smtClean="0">
                <a:latin typeface="Times New Roman" pitchFamily="18" charset="0"/>
                <a:cs typeface="Times New Roman" pitchFamily="18" charset="0"/>
              </a:rPr>
              <a:t>, Catalina Vaughan</a:t>
            </a:r>
            <a:r>
              <a:rPr lang="en-US" sz="900" baseline="30000" dirty="0" smtClean="0">
                <a:latin typeface="Times New Roman" pitchFamily="18" charset="0"/>
                <a:cs typeface="Times New Roman" pitchFamily="18" charset="0"/>
              </a:rPr>
              <a:t>2</a:t>
            </a:r>
            <a:r>
              <a:rPr lang="en-US" sz="900" dirty="0" smtClean="0">
                <a:latin typeface="Times New Roman" pitchFamily="18" charset="0"/>
                <a:cs typeface="Times New Roman" pitchFamily="18" charset="0"/>
              </a:rPr>
              <a:t>, </a:t>
            </a:r>
          </a:p>
          <a:p>
            <a:pPr algn="ctr"/>
            <a:r>
              <a:rPr lang="en-US" sz="900" dirty="0" smtClean="0">
                <a:latin typeface="Times New Roman" pitchFamily="18" charset="0"/>
                <a:cs typeface="Times New Roman" pitchFamily="18" charset="0"/>
              </a:rPr>
              <a:t>Genoveva Ibarra</a:t>
            </a:r>
            <a:r>
              <a:rPr lang="en-US" sz="900" baseline="30000" dirty="0" smtClean="0">
                <a:latin typeface="Times New Roman" pitchFamily="18" charset="0"/>
                <a:cs typeface="Times New Roman" pitchFamily="18" charset="0"/>
              </a:rPr>
              <a:t>2,3</a:t>
            </a:r>
            <a:r>
              <a:rPr lang="en-US" sz="900" dirty="0" smtClean="0">
                <a:latin typeface="Times New Roman" pitchFamily="18" charset="0"/>
                <a:cs typeface="Times New Roman" pitchFamily="18" charset="0"/>
              </a:rPr>
              <a:t>, Elizabeth Carosso</a:t>
            </a:r>
            <a:r>
              <a:rPr lang="en-US" sz="900" baseline="30000" dirty="0" smtClean="0">
                <a:latin typeface="Times New Roman" pitchFamily="18" charset="0"/>
                <a:cs typeface="Times New Roman" pitchFamily="18" charset="0"/>
              </a:rPr>
              <a:t>2</a:t>
            </a:r>
            <a:r>
              <a:rPr lang="en-US" sz="900" dirty="0" smtClean="0">
                <a:latin typeface="Times New Roman" pitchFamily="18" charset="0"/>
                <a:cs typeface="Times New Roman" pitchFamily="18" charset="0"/>
              </a:rPr>
              <a:t>,  and Beti Thompson</a:t>
            </a:r>
            <a:r>
              <a:rPr lang="en-US" sz="900" baseline="30000" dirty="0" smtClean="0">
                <a:latin typeface="Times New Roman" pitchFamily="18" charset="0"/>
                <a:cs typeface="Times New Roman" pitchFamily="18" charset="0"/>
              </a:rPr>
              <a:t>1,2</a:t>
            </a:r>
            <a:endParaRPr lang="en-US" sz="900" baseline="30000" dirty="0">
              <a:latin typeface="Times New Roman" pitchFamily="18" charset="0"/>
              <a:cs typeface="Times New Roman" pitchFamily="18" charset="0"/>
            </a:endParaRPr>
          </a:p>
        </p:txBody>
      </p:sp>
    </p:spTree>
    <p:extLst>
      <p:ext uri="{BB962C8B-B14F-4D97-AF65-F5344CB8AC3E}">
        <p14:creationId xmlns:p14="http://schemas.microsoft.com/office/powerpoint/2010/main" val="32688992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5239151" y="4084602"/>
            <a:ext cx="4362049" cy="1075904"/>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r>
              <a:rPr lang="en-US" sz="1100" dirty="0" smtClean="0">
                <a:solidFill>
                  <a:schemeClr val="tx1"/>
                </a:solidFill>
                <a:latin typeface="Times New Roman" panose="02020603050405020304" pitchFamily="18" charset="0"/>
                <a:cs typeface="Times New Roman" panose="02020603050405020304" pitchFamily="18" charset="0"/>
              </a:rPr>
              <a:t>Incentives</a:t>
            </a:r>
            <a:r>
              <a:rPr lang="en-US" sz="1100" dirty="0">
                <a:solidFill>
                  <a:schemeClr val="tx1"/>
                </a:solidFill>
                <a:latin typeface="Times New Roman" panose="02020603050405020304" pitchFamily="18" charset="0"/>
                <a:cs typeface="Times New Roman" panose="02020603050405020304" pitchFamily="18" charset="0"/>
              </a:rPr>
              <a:t>, such as pedometers, allowed participants to tangibly gauge their progress and provided instant </a:t>
            </a:r>
            <a:r>
              <a:rPr lang="en-US" sz="1100" dirty="0" smtClean="0">
                <a:solidFill>
                  <a:schemeClr val="tx1"/>
                </a:solidFill>
                <a:latin typeface="Times New Roman" panose="02020603050405020304" pitchFamily="18" charset="0"/>
                <a:cs typeface="Times New Roman" panose="02020603050405020304" pitchFamily="18" charset="0"/>
              </a:rPr>
              <a:t>gratification. </a:t>
            </a:r>
            <a:r>
              <a:rPr lang="en-US" sz="1100" dirty="0" smtClean="0">
                <a:solidFill>
                  <a:schemeClr val="tx1"/>
                </a:solidFill>
                <a:latin typeface="Times New Roman" panose="02020603050405020304" pitchFamily="18" charset="0"/>
                <a:cs typeface="Times New Roman" panose="02020603050405020304" pitchFamily="18" charset="0"/>
              </a:rPr>
              <a:t>Participants </a:t>
            </a:r>
            <a:r>
              <a:rPr lang="en-US" sz="1100" dirty="0">
                <a:solidFill>
                  <a:schemeClr val="tx1"/>
                </a:solidFill>
                <a:latin typeface="Times New Roman" panose="02020603050405020304" pitchFamily="18" charset="0"/>
                <a:cs typeface="Times New Roman" panose="02020603050405020304" pitchFamily="18" charset="0"/>
              </a:rPr>
              <a:t>reported most behavior changes in their diet and physical activity levels. Several described how they had targeted portion sizes and the quantity of food they consumed in their household. </a:t>
            </a:r>
            <a:r>
              <a:rPr lang="en-US" sz="1100" dirty="0" smtClean="0">
                <a:solidFill>
                  <a:schemeClr val="tx1"/>
                </a:solidFill>
                <a:latin typeface="Times New Roman" panose="02020603050405020304" pitchFamily="18" charset="0"/>
                <a:cs typeface="Times New Roman" panose="02020603050405020304" pitchFamily="18" charset="0"/>
              </a:rPr>
              <a:t>Further</a:t>
            </a:r>
            <a:r>
              <a:rPr lang="en-US" sz="1100" dirty="0">
                <a:solidFill>
                  <a:schemeClr val="tx1"/>
                </a:solidFill>
                <a:latin typeface="Times New Roman" panose="02020603050405020304" pitchFamily="18" charset="0"/>
                <a:cs typeface="Times New Roman" panose="02020603050405020304" pitchFamily="18" charset="0"/>
              </a:rPr>
              <a:t>, respondents reported reduced HbA1C levels, weight loss, and improved well-being</a:t>
            </a:r>
            <a:endParaRPr lang="en-US" sz="1100" b="1" dirty="0">
              <a:solidFill>
                <a:schemeClr val="tx1"/>
              </a:solidFill>
              <a:latin typeface="Times New Roman" pitchFamily="18" charset="0"/>
              <a:cs typeface="Times New Roman" pitchFamily="18" charset="0"/>
            </a:endParaRPr>
          </a:p>
        </p:txBody>
      </p:sp>
      <p:grpSp>
        <p:nvGrpSpPr>
          <p:cNvPr id="2" name="Group 1"/>
          <p:cNvGrpSpPr/>
          <p:nvPr/>
        </p:nvGrpSpPr>
        <p:grpSpPr>
          <a:xfrm>
            <a:off x="5172208" y="2392399"/>
            <a:ext cx="4428992" cy="1722401"/>
            <a:chOff x="274280" y="413377"/>
            <a:chExt cx="4450120" cy="1770890"/>
          </a:xfrm>
        </p:grpSpPr>
        <p:pic>
          <p:nvPicPr>
            <p:cNvPr id="2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t="3526" b="2686"/>
            <a:stretch>
              <a:fillRect/>
            </a:stretch>
          </p:blipFill>
          <p:spPr bwMode="auto">
            <a:xfrm>
              <a:off x="360280" y="413377"/>
              <a:ext cx="2066792" cy="155299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t="3366" b="3525"/>
            <a:stretch>
              <a:fillRect/>
            </a:stretch>
          </p:blipFill>
          <p:spPr bwMode="auto">
            <a:xfrm>
              <a:off x="2504058" y="413378"/>
              <a:ext cx="2082367" cy="1552994"/>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0" name="Rounded Rectangle 29"/>
            <p:cNvSpPr/>
            <p:nvPr/>
          </p:nvSpPr>
          <p:spPr>
            <a:xfrm>
              <a:off x="274280" y="1981200"/>
              <a:ext cx="4450120" cy="203067"/>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pPr lvl="0"/>
              <a:r>
                <a:rPr lang="en-US" sz="1000" dirty="0" smtClean="0">
                  <a:solidFill>
                    <a:schemeClr val="tx1"/>
                  </a:solidFill>
                  <a:latin typeface="Times New Roman" panose="02020603050405020304" pitchFamily="18" charset="0"/>
                  <a:ea typeface="Batang" pitchFamily="18" charset="-127"/>
                  <a:cs typeface="Times New Roman" pitchFamily="18" charset="0"/>
                </a:rPr>
                <a:t>Flip charts used during the Home Health Party intervention</a:t>
              </a:r>
              <a:endParaRPr lang="en-US" sz="1000" dirty="0">
                <a:solidFill>
                  <a:schemeClr val="tx1"/>
                </a:solidFill>
                <a:latin typeface="Times New Roman" panose="02020603050405020304" pitchFamily="18" charset="0"/>
                <a:cs typeface="Times New Roman" panose="02020603050405020304" pitchFamily="18" charset="0"/>
              </a:endParaRPr>
            </a:p>
          </p:txBody>
        </p:sp>
      </p:grpSp>
      <p:sp>
        <p:nvSpPr>
          <p:cNvPr id="32" name="Rounded Rectangle 31"/>
          <p:cNvSpPr/>
          <p:nvPr/>
        </p:nvSpPr>
        <p:spPr>
          <a:xfrm>
            <a:off x="228600" y="101733"/>
            <a:ext cx="4450120" cy="203067"/>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pPr lvl="0"/>
            <a:r>
              <a:rPr lang="en-US" sz="1200" b="1" dirty="0">
                <a:solidFill>
                  <a:schemeClr val="tx1"/>
                </a:solidFill>
                <a:latin typeface="Times New Roman" panose="02020603050405020304" pitchFamily="18" charset="0"/>
                <a:ea typeface="Batang" pitchFamily="18" charset="-127"/>
                <a:cs typeface="Times New Roman" pitchFamily="18" charset="0"/>
              </a:rPr>
              <a:t>RESULTS and EMERGENT THEMES</a:t>
            </a:r>
          </a:p>
        </p:txBody>
      </p:sp>
      <p:grpSp>
        <p:nvGrpSpPr>
          <p:cNvPr id="8" name="Group 7"/>
          <p:cNvGrpSpPr/>
          <p:nvPr/>
        </p:nvGrpSpPr>
        <p:grpSpPr>
          <a:xfrm>
            <a:off x="5239150" y="203266"/>
            <a:ext cx="4321843" cy="2082734"/>
            <a:chOff x="152400" y="4318066"/>
            <a:chExt cx="4536007" cy="2082734"/>
          </a:xfrm>
        </p:grpSpPr>
        <p:grpSp>
          <p:nvGrpSpPr>
            <p:cNvPr id="7" name="Group 6"/>
            <p:cNvGrpSpPr/>
            <p:nvPr/>
          </p:nvGrpSpPr>
          <p:grpSpPr>
            <a:xfrm>
              <a:off x="152400" y="4318066"/>
              <a:ext cx="4536007" cy="2082734"/>
              <a:chOff x="152400" y="4318066"/>
              <a:chExt cx="4536007" cy="2082734"/>
            </a:xfrm>
          </p:grpSpPr>
          <p:sp>
            <p:nvSpPr>
              <p:cNvPr id="5" name="Rectangle 4"/>
              <p:cNvSpPr/>
              <p:nvPr/>
            </p:nvSpPr>
            <p:spPr>
              <a:xfrm>
                <a:off x="152400" y="4953000"/>
                <a:ext cx="4536007" cy="1447800"/>
              </a:xfrm>
              <a:prstGeom prst="rect">
                <a:avLst/>
              </a:prstGeom>
              <a:solidFill>
                <a:srgbClr val="A7AD5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152400" y="4318066"/>
                <a:ext cx="4536007" cy="711134"/>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r>
                  <a:rPr lang="en-US" sz="1100" i="1" dirty="0" err="1" smtClean="0">
                    <a:solidFill>
                      <a:schemeClr val="tx1"/>
                    </a:solidFill>
                    <a:latin typeface="Times New Roman" panose="02020603050405020304" pitchFamily="18" charset="0"/>
                    <a:cs typeface="Times New Roman" panose="02020603050405020304" pitchFamily="18" charset="0"/>
                  </a:rPr>
                  <a:t>Promotores</a:t>
                </a:r>
                <a:r>
                  <a:rPr lang="en-US" sz="1100" dirty="0" smtClean="0">
                    <a:solidFill>
                      <a:schemeClr val="tx1"/>
                    </a:solidFill>
                    <a:latin typeface="Times New Roman" panose="02020603050405020304" pitchFamily="18" charset="0"/>
                    <a:cs typeface="Times New Roman" panose="02020603050405020304" pitchFamily="18" charset="0"/>
                  </a:rPr>
                  <a:t> played a critical role in imparting skills, knowledge, and confidence for participants to make behavior changes that impacted their household. </a:t>
                </a:r>
                <a:endParaRPr lang="en-US" sz="1100" dirty="0" smtClean="0">
                  <a:solidFill>
                    <a:schemeClr val="tx1"/>
                  </a:solidFill>
                  <a:latin typeface="Times New Roman" panose="02020603050405020304" pitchFamily="18" charset="0"/>
                  <a:cs typeface="Times New Roman" panose="02020603050405020304" pitchFamily="18" charset="0"/>
                </a:endParaRPr>
              </a:p>
              <a:p>
                <a:endParaRPr lang="en-US" sz="1100" cap="small" dirty="0">
                  <a:solidFill>
                    <a:schemeClr val="tx1"/>
                  </a:solidFill>
                  <a:latin typeface="Times New Roman" pitchFamily="18" charset="0"/>
                  <a:cs typeface="Times New Roman" pitchFamily="18" charset="0"/>
                </a:endParaRPr>
              </a:p>
            </p:txBody>
          </p:sp>
        </p:grpSp>
        <p:sp>
          <p:nvSpPr>
            <p:cNvPr id="4" name="Rectangular Callout 3"/>
            <p:cNvSpPr/>
            <p:nvPr/>
          </p:nvSpPr>
          <p:spPr>
            <a:xfrm>
              <a:off x="228600" y="5599906"/>
              <a:ext cx="4343400" cy="724694"/>
            </a:xfrm>
            <a:prstGeom prst="wedgeRectCallout">
              <a:avLst>
                <a:gd name="adj1" fmla="val -52722"/>
                <a:gd name="adj2" fmla="val -42162"/>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latin typeface="Times New Roman" panose="02020603050405020304" pitchFamily="18" charset="0"/>
                  <a:cs typeface="Times New Roman" panose="02020603050405020304" pitchFamily="18" charset="0"/>
                </a:rPr>
                <a:t>The </a:t>
              </a:r>
              <a:r>
                <a:rPr lang="en-US" sz="1100" i="1" dirty="0" err="1">
                  <a:solidFill>
                    <a:schemeClr val="tx1"/>
                  </a:solidFill>
                  <a:latin typeface="Times New Roman" panose="02020603050405020304" pitchFamily="18" charset="0"/>
                  <a:cs typeface="Times New Roman" panose="02020603050405020304" pitchFamily="18" charset="0"/>
                </a:rPr>
                <a:t>promotora</a:t>
              </a:r>
              <a:r>
                <a:rPr lang="en-US" sz="1100" dirty="0">
                  <a:solidFill>
                    <a:schemeClr val="tx1"/>
                  </a:solidFill>
                  <a:latin typeface="Times New Roman" panose="02020603050405020304" pitchFamily="18" charset="0"/>
                  <a:cs typeface="Times New Roman" panose="02020603050405020304" pitchFamily="18" charset="0"/>
                </a:rPr>
                <a:t> told me, ‘A diabetic can live for many years if she takes care of herself like she should.’ And this…I didn’t know. I thought that being diabetic was like having cancer, almost dying, or so I thought.”</a:t>
              </a:r>
            </a:p>
          </p:txBody>
        </p:sp>
        <p:sp>
          <p:nvSpPr>
            <p:cNvPr id="34" name="Rectangular Callout 33"/>
            <p:cNvSpPr/>
            <p:nvPr/>
          </p:nvSpPr>
          <p:spPr>
            <a:xfrm>
              <a:off x="228600" y="5068094"/>
              <a:ext cx="4343400" cy="418306"/>
            </a:xfrm>
            <a:prstGeom prst="wedgeRectCallout">
              <a:avLst>
                <a:gd name="adj1" fmla="val 55331"/>
                <a:gd name="adj2" fmla="val 36054"/>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latin typeface="Times New Roman" panose="02020603050405020304" pitchFamily="18" charset="0"/>
                  <a:cs typeface="Times New Roman" panose="02020603050405020304" pitchFamily="18" charset="0"/>
                </a:rPr>
                <a:t>“Well, the best advice [about diabetes] is given to me by the </a:t>
              </a:r>
              <a:r>
                <a:rPr lang="en-US" sz="1100" i="1" dirty="0" err="1">
                  <a:solidFill>
                    <a:schemeClr val="tx1"/>
                  </a:solidFill>
                  <a:latin typeface="Times New Roman" panose="02020603050405020304" pitchFamily="18" charset="0"/>
                  <a:cs typeface="Times New Roman" panose="02020603050405020304" pitchFamily="18" charset="0"/>
                </a:rPr>
                <a:t>promotora</a:t>
              </a:r>
              <a:r>
                <a:rPr lang="en-US" sz="1100" dirty="0">
                  <a:solidFill>
                    <a:schemeClr val="tx1"/>
                  </a:solidFill>
                  <a:latin typeface="Times New Roman" panose="02020603050405020304" pitchFamily="18" charset="0"/>
                  <a:cs typeface="Times New Roman" panose="02020603050405020304" pitchFamily="18" charset="0"/>
                </a:rPr>
                <a:t>, because I don’t ask anyone else what to do.”</a:t>
              </a:r>
            </a:p>
          </p:txBody>
        </p:sp>
      </p:grpSp>
      <p:grpSp>
        <p:nvGrpSpPr>
          <p:cNvPr id="11" name="Group 10"/>
          <p:cNvGrpSpPr/>
          <p:nvPr/>
        </p:nvGrpSpPr>
        <p:grpSpPr>
          <a:xfrm>
            <a:off x="5239151" y="5337207"/>
            <a:ext cx="4286526" cy="1352589"/>
            <a:chOff x="5172207" y="5337207"/>
            <a:chExt cx="4397244" cy="1352589"/>
          </a:xfrm>
        </p:grpSpPr>
        <p:sp>
          <p:nvSpPr>
            <p:cNvPr id="38" name="Rectangle 37"/>
            <p:cNvSpPr/>
            <p:nvPr/>
          </p:nvSpPr>
          <p:spPr>
            <a:xfrm>
              <a:off x="5172207" y="5337207"/>
              <a:ext cx="4397244" cy="1352589"/>
            </a:xfrm>
            <a:prstGeom prst="rect">
              <a:avLst/>
            </a:prstGeom>
            <a:solidFill>
              <a:srgbClr val="A7AD5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ular Callout 35"/>
            <p:cNvSpPr/>
            <p:nvPr/>
          </p:nvSpPr>
          <p:spPr>
            <a:xfrm>
              <a:off x="5239151" y="5873817"/>
              <a:ext cx="4285849" cy="762000"/>
            </a:xfrm>
            <a:prstGeom prst="wedgeRectCallout">
              <a:avLst>
                <a:gd name="adj1" fmla="val 55996"/>
                <a:gd name="adj2" fmla="val -40999"/>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latin typeface="Times New Roman" panose="02020603050405020304" pitchFamily="18" charset="0"/>
                  <a:cs typeface="Times New Roman" panose="02020603050405020304" pitchFamily="18" charset="0"/>
                </a:rPr>
                <a:t>“Well, I used to eat more tortilla, more red meat, more soda, I smoked. I don’t smoke anymore, I don’t eat as much red meat, at home we practically don’t eat it, and well, now we eat another kind of meat like fish, vegetables, chicken, things that don’t harm us as much.”</a:t>
              </a:r>
            </a:p>
          </p:txBody>
        </p:sp>
        <p:sp>
          <p:nvSpPr>
            <p:cNvPr id="37" name="Rectangular Callout 36"/>
            <p:cNvSpPr/>
            <p:nvPr/>
          </p:nvSpPr>
          <p:spPr>
            <a:xfrm>
              <a:off x="5239151" y="5410200"/>
              <a:ext cx="4285849" cy="381000"/>
            </a:xfrm>
            <a:prstGeom prst="wedgeRectCallout">
              <a:avLst>
                <a:gd name="adj1" fmla="val -55472"/>
                <a:gd name="adj2" fmla="val -14472"/>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latin typeface="Times New Roman" panose="02020603050405020304" pitchFamily="18" charset="0"/>
                  <a:cs typeface="Times New Roman" panose="02020603050405020304" pitchFamily="18" charset="0"/>
                </a:rPr>
                <a:t>“Well, ah, [I use] the pedometer, to see how much I am walking.”</a:t>
              </a:r>
            </a:p>
          </p:txBody>
        </p:sp>
      </p:grpSp>
      <p:pic>
        <p:nvPicPr>
          <p:cNvPr id="39" name="Content Placeholder 4"/>
          <p:cNvPicPr>
            <a:picLocks noGrp="1" noChangeAspect="1"/>
          </p:cNvPicPr>
          <p:nvPr>
            <p:ph idx="1"/>
          </p:nvPr>
        </p:nvPicPr>
        <p:blipFill rotWithShape="1">
          <a:blip r:embed="rId4">
            <a:extLst>
              <a:ext uri="{28A0092B-C50C-407E-A947-70E740481C1C}">
                <a14:useLocalDpi xmlns:a14="http://schemas.microsoft.com/office/drawing/2010/main" val="0"/>
              </a:ext>
            </a:extLst>
          </a:blip>
          <a:srcRect l="15481" t="23430" r="178" b="28703"/>
          <a:stretch/>
        </p:blipFill>
        <p:spPr>
          <a:xfrm>
            <a:off x="2487896" y="4535904"/>
            <a:ext cx="2047815" cy="1805383"/>
          </a:xfrm>
        </p:spPr>
      </p:pic>
      <p:pic>
        <p:nvPicPr>
          <p:cNvPr id="23" name="Picture 4" descr="countma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4535905"/>
            <a:ext cx="2219192" cy="1805383"/>
          </a:xfrm>
          <a:prstGeom prst="rect">
            <a:avLst/>
          </a:prstGeom>
          <a:noFill/>
          <a:extLst>
            <a:ext uri="{909E8E84-426E-40DD-AFC4-6F175D3DCCD1}">
              <a14:hiddenFill xmlns:a14="http://schemas.microsoft.com/office/drawing/2010/main">
                <a:solidFill>
                  <a:srgbClr val="FFFFFF"/>
                </a:solidFill>
              </a14:hiddenFill>
            </a:ext>
          </a:extLst>
        </p:spPr>
      </p:pic>
      <p:sp>
        <p:nvSpPr>
          <p:cNvPr id="24" name="Rounded Rectangle 23"/>
          <p:cNvSpPr/>
          <p:nvPr/>
        </p:nvSpPr>
        <p:spPr>
          <a:xfrm>
            <a:off x="2447792" y="6395618"/>
            <a:ext cx="2087920" cy="309982"/>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pPr lvl="0"/>
            <a:r>
              <a:rPr lang="en-US" sz="800" dirty="0" smtClean="0">
                <a:solidFill>
                  <a:schemeClr val="tx1"/>
                </a:solidFill>
                <a:latin typeface="Times New Roman" panose="02020603050405020304" pitchFamily="18" charset="0"/>
                <a:ea typeface="Batang" pitchFamily="18" charset="-127"/>
                <a:cs typeface="Times New Roman" pitchFamily="18" charset="0"/>
              </a:rPr>
              <a:t>A </a:t>
            </a:r>
            <a:r>
              <a:rPr lang="en-US" sz="800" i="1" dirty="0" err="1" smtClean="0">
                <a:solidFill>
                  <a:schemeClr val="tx1"/>
                </a:solidFill>
                <a:latin typeface="Times New Roman" panose="02020603050405020304" pitchFamily="18" charset="0"/>
                <a:ea typeface="Batang" pitchFamily="18" charset="-127"/>
                <a:cs typeface="Times New Roman" pitchFamily="18" charset="0"/>
              </a:rPr>
              <a:t>promotor</a:t>
            </a:r>
            <a:r>
              <a:rPr lang="en-US" sz="800" dirty="0" smtClean="0">
                <a:solidFill>
                  <a:schemeClr val="tx1"/>
                </a:solidFill>
                <a:latin typeface="Times New Roman" panose="02020603050405020304" pitchFamily="18" charset="0"/>
                <a:ea typeface="Batang" pitchFamily="18" charset="-127"/>
                <a:cs typeface="Times New Roman" pitchFamily="18" charset="0"/>
              </a:rPr>
              <a:t> in the Yakima Valley conducts a Home Health Party.</a:t>
            </a:r>
            <a:endParaRPr lang="en-US" sz="800" dirty="0">
              <a:solidFill>
                <a:schemeClr val="tx1"/>
              </a:solidFill>
              <a:latin typeface="Times New Roman" panose="02020603050405020304" pitchFamily="18" charset="0"/>
              <a:cs typeface="Times New Roman" panose="02020603050405020304" pitchFamily="18" charset="0"/>
            </a:endParaRPr>
          </a:p>
        </p:txBody>
      </p:sp>
      <p:sp>
        <p:nvSpPr>
          <p:cNvPr id="25" name="Rounded Rectangle 24"/>
          <p:cNvSpPr/>
          <p:nvPr/>
        </p:nvSpPr>
        <p:spPr>
          <a:xfrm>
            <a:off x="76200" y="6395618"/>
            <a:ext cx="2219192" cy="462382"/>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pPr lvl="0"/>
            <a:r>
              <a:rPr lang="en-US" sz="800" dirty="0" smtClean="0">
                <a:solidFill>
                  <a:schemeClr val="tx1"/>
                </a:solidFill>
                <a:latin typeface="Times New Roman" panose="02020603050405020304" pitchFamily="18" charset="0"/>
                <a:ea typeface="Batang" pitchFamily="18" charset="-127"/>
                <a:cs typeface="Times New Roman" pitchFamily="18" charset="0"/>
              </a:rPr>
              <a:t>The study was conducted in the Yakima Valley, a rural, agricultural community in central Washington State.</a:t>
            </a:r>
            <a:endParaRPr lang="en-US" sz="800" dirty="0">
              <a:solidFill>
                <a:schemeClr val="tx1"/>
              </a:solidFill>
              <a:latin typeface="Times New Roman" panose="02020603050405020304" pitchFamily="18" charset="0"/>
              <a:cs typeface="Times New Roman" panose="02020603050405020304" pitchFamily="18" charset="0"/>
            </a:endParaRPr>
          </a:p>
        </p:txBody>
      </p:sp>
      <p:sp>
        <p:nvSpPr>
          <p:cNvPr id="9" name="Rectangle 8"/>
          <p:cNvSpPr/>
          <p:nvPr/>
        </p:nvSpPr>
        <p:spPr>
          <a:xfrm>
            <a:off x="152400" y="3352800"/>
            <a:ext cx="4953000" cy="276999"/>
          </a:xfrm>
          <a:prstGeom prst="rect">
            <a:avLst/>
          </a:prstGeom>
        </p:spPr>
        <p:txBody>
          <a:bodyPr>
            <a:spAutoFit/>
          </a:bodyPr>
          <a:lstStyle/>
          <a:p>
            <a:r>
              <a:rPr lang="en-US" sz="1200" dirty="0" smtClean="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p:txBody>
      </p:sp>
      <p:grpSp>
        <p:nvGrpSpPr>
          <p:cNvPr id="10" name="Group 9"/>
          <p:cNvGrpSpPr/>
          <p:nvPr/>
        </p:nvGrpSpPr>
        <p:grpSpPr>
          <a:xfrm>
            <a:off x="103589" y="3733800"/>
            <a:ext cx="4423702" cy="685800"/>
            <a:chOff x="103589" y="3581400"/>
            <a:chExt cx="4423702" cy="685800"/>
          </a:xfrm>
        </p:grpSpPr>
        <p:sp>
          <p:nvSpPr>
            <p:cNvPr id="33" name="Rectangle 32"/>
            <p:cNvSpPr/>
            <p:nvPr/>
          </p:nvSpPr>
          <p:spPr>
            <a:xfrm>
              <a:off x="103589" y="3581400"/>
              <a:ext cx="4423702" cy="685800"/>
            </a:xfrm>
            <a:prstGeom prst="rect">
              <a:avLst/>
            </a:prstGeom>
            <a:solidFill>
              <a:srgbClr val="A7AD5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ular Callout 28"/>
            <p:cNvSpPr/>
            <p:nvPr/>
          </p:nvSpPr>
          <p:spPr>
            <a:xfrm>
              <a:off x="152400" y="3673403"/>
              <a:ext cx="4267200" cy="517597"/>
            </a:xfrm>
            <a:prstGeom prst="wedgeRectCallout">
              <a:avLst>
                <a:gd name="adj1" fmla="val 55331"/>
                <a:gd name="adj2" fmla="val 36054"/>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latin typeface="Times New Roman" panose="02020603050405020304" pitchFamily="18" charset="0"/>
                  <a:cs typeface="Times New Roman" panose="02020603050405020304" pitchFamily="18" charset="0"/>
                </a:rPr>
                <a:t>“The </a:t>
              </a:r>
              <a:r>
                <a:rPr lang="en-US" sz="1100" i="1" dirty="0" err="1">
                  <a:solidFill>
                    <a:schemeClr val="tx1"/>
                  </a:solidFill>
                  <a:latin typeface="Times New Roman" panose="02020603050405020304" pitchFamily="18" charset="0"/>
                  <a:cs typeface="Times New Roman" panose="02020603050405020304" pitchFamily="18" charset="0"/>
                </a:rPr>
                <a:t>promotora</a:t>
              </a:r>
              <a:r>
                <a:rPr lang="en-US" sz="1100" dirty="0">
                  <a:solidFill>
                    <a:schemeClr val="tx1"/>
                  </a:solidFill>
                  <a:latin typeface="Times New Roman" panose="02020603050405020304" pitchFamily="18" charset="0"/>
                  <a:cs typeface="Times New Roman" panose="02020603050405020304" pitchFamily="18" charset="0"/>
                </a:rPr>
                <a:t> was very professional….I liked this. She gave me assurance. She gave me confidence when she came to visit, taught me the lesson, I felt very calm.”</a:t>
              </a:r>
            </a:p>
          </p:txBody>
        </p:sp>
      </p:grpSp>
      <p:pic>
        <p:nvPicPr>
          <p:cNvPr id="3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600" y="909780"/>
            <a:ext cx="2310116" cy="2824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Rounded Rectangle 39"/>
          <p:cNvSpPr/>
          <p:nvPr/>
        </p:nvSpPr>
        <p:spPr>
          <a:xfrm>
            <a:off x="152400" y="304800"/>
            <a:ext cx="4362049" cy="703599"/>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32856" tIns="16428" rIns="32856" bIns="16428" spcCol="0" rtlCol="0" anchor="ctr"/>
          <a:lstStyle/>
          <a:p>
            <a:r>
              <a:rPr lang="en-US" sz="1100" dirty="0">
                <a:solidFill>
                  <a:schemeClr val="tx1"/>
                </a:solidFill>
                <a:latin typeface="Times New Roman" panose="02020603050405020304" pitchFamily="18" charset="0"/>
                <a:cs typeface="Times New Roman" panose="02020603050405020304" pitchFamily="18" charset="0"/>
              </a:rPr>
              <a:t>Four primary themes emerged from interviews: (1) participants desire for improving knowledge about diabetes; (2) participant experiences of building skills for diabetes management; (3) the importance of social support and (4) embracing household change.</a:t>
            </a:r>
          </a:p>
        </p:txBody>
      </p:sp>
    </p:spTree>
    <p:extLst>
      <p:ext uri="{BB962C8B-B14F-4D97-AF65-F5344CB8AC3E}">
        <p14:creationId xmlns:p14="http://schemas.microsoft.com/office/powerpoint/2010/main" val="41704772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3381</TotalTime>
  <Words>920</Words>
  <Application>Microsoft Office PowerPoint</Application>
  <PresentationFormat>A4 Paper (210x297 mm)</PresentationFormat>
  <Paragraphs>40</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University of Washington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hohl</dc:creator>
  <cp:lastModifiedBy>Hohl, Sarah D</cp:lastModifiedBy>
  <cp:revision>178</cp:revision>
  <cp:lastPrinted>2013-10-24T21:22:30Z</cp:lastPrinted>
  <dcterms:created xsi:type="dcterms:W3CDTF">2011-09-22T20:27:21Z</dcterms:created>
  <dcterms:modified xsi:type="dcterms:W3CDTF">2013-11-01T16:41:51Z</dcterms:modified>
</cp:coreProperties>
</file>