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a" ContentType="audio/x-ms-wm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4" r:id="rId1"/>
  </p:sldMasterIdLst>
  <p:notesMasterIdLst>
    <p:notesMasterId r:id="rId24"/>
  </p:notesMasterIdLst>
  <p:sldIdLst>
    <p:sldId id="256" r:id="rId2"/>
    <p:sldId id="277" r:id="rId3"/>
    <p:sldId id="278" r:id="rId4"/>
    <p:sldId id="257" r:id="rId5"/>
    <p:sldId id="271" r:id="rId6"/>
    <p:sldId id="279" r:id="rId7"/>
    <p:sldId id="276" r:id="rId8"/>
    <p:sldId id="273" r:id="rId9"/>
    <p:sldId id="280" r:id="rId10"/>
    <p:sldId id="267" r:id="rId11"/>
    <p:sldId id="269" r:id="rId12"/>
    <p:sldId id="260" r:id="rId13"/>
    <p:sldId id="272" r:id="rId14"/>
    <p:sldId id="270" r:id="rId15"/>
    <p:sldId id="275" r:id="rId16"/>
    <p:sldId id="281" r:id="rId17"/>
    <p:sldId id="265" r:id="rId18"/>
    <p:sldId id="282" r:id="rId19"/>
    <p:sldId id="274" r:id="rId20"/>
    <p:sldId id="283" r:id="rId21"/>
    <p:sldId id="264" r:id="rId22"/>
    <p:sldId id="266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4668" autoAdjust="0"/>
  </p:normalViewPr>
  <p:slideViewPr>
    <p:cSldViewPr snapToObjects="1">
      <p:cViewPr varScale="1">
        <p:scale>
          <a:sx n="54" d="100"/>
          <a:sy n="54" d="100"/>
        </p:scale>
        <p:origin x="994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B90E18-B075-CD45-B9DD-44A47DAB1CB2}" type="datetimeFigureOut">
              <a:rPr lang="en-US" smtClean="0"/>
              <a:pPr/>
              <a:t>11/14/2014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2CBE3F-B3EF-4A41-A43D-32A465F604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50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2CBE3F-B3EF-4A41-A43D-32A465F6040D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237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Eradicate</a:t>
            </a:r>
            <a:r>
              <a:rPr lang="en-US" baseline="0" dirty="0" smtClean="0"/>
              <a:t> substandard housing and restore hope through ministry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2CBE3F-B3EF-4A41-A43D-32A465F6040D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9371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Appalachian</a:t>
            </a:r>
            <a:r>
              <a:rPr lang="en-US" baseline="0" dirty="0" smtClean="0"/>
              <a:t> Regional Commission </a:t>
            </a:r>
            <a:endParaRPr lang="en-US" dirty="0" smtClean="0"/>
          </a:p>
          <a:p>
            <a:r>
              <a:rPr lang="en-US" dirty="0" smtClean="0"/>
              <a:t>ARC 2012</a:t>
            </a:r>
            <a:r>
              <a:rPr lang="en-US" baseline="0" dirty="0" smtClean="0"/>
              <a:t> study - </a:t>
            </a:r>
            <a:r>
              <a:rPr lang="en-US" dirty="0" smtClean="0"/>
              <a:t>This study found that overall, Appalachian communities realized significantly less access to care, higher levels of insurance, and higher costs of care than other US states or the US average. </a:t>
            </a:r>
          </a:p>
          <a:p>
            <a:r>
              <a:rPr lang="en-US" dirty="0" smtClean="0"/>
              <a:t>West Virginia and Mississippi fared the poorest. West Virginia is almost fully immersed in the Appalachian region where Virginia is only slightly included in this region, yet they share a common boarder.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2CBE3F-B3EF-4A41-A43D-32A465F6040D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9835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Ranges from bottom of New York to Mississippi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2CBE3F-B3EF-4A41-A43D-32A465F6040D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6543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Percent below poverty level = 11.1%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% population on Medicaid = 13%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2CBE3F-B3EF-4A41-A43D-32A465F6040D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2788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Percent below poverty level = 17.6%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% population on Medicaid = 22%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Per</a:t>
            </a:r>
            <a:r>
              <a:rPr lang="en-US" baseline="0" dirty="0" smtClean="0"/>
              <a:t>cent below poverty level = 14.5% United States</a:t>
            </a:r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2CBE3F-B3EF-4A41-A43D-32A465F6040D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8609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Ludke</a:t>
            </a:r>
            <a:r>
              <a:rPr lang="en-US" dirty="0" smtClean="0"/>
              <a:t>, Philip </a:t>
            </a:r>
            <a:r>
              <a:rPr lang="en-US" b="1" dirty="0" smtClean="0"/>
              <a:t>Appalachian Health and Well-being</a:t>
            </a:r>
            <a:r>
              <a:rPr lang="en-US" b="0" baseline="0" dirty="0" smtClean="0"/>
              <a:t>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baseline="0" dirty="0" smtClean="0"/>
              <a:t>Looked in the social determinants of health and pulled out the ones that matched up the best: physical, social, and health care system </a:t>
            </a:r>
            <a:endParaRPr lang="en-US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2CBE3F-B3EF-4A41-A43D-32A465F6040D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968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Published in 1990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2CBE3F-B3EF-4A41-A43D-32A465F6040D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6588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Previous research has stated that health amongst those with less income, causes care to worsen</a:t>
            </a:r>
          </a:p>
          <a:p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Education: The more education a parent has, it is more likely the child has better health</a:t>
            </a:r>
          </a:p>
          <a:p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Birth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weight: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 has been found that low birth weights in babies, is positively associated with health status</a:t>
            </a:r>
          </a:p>
          <a:p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Insurance: A lack of insurance has been positively associated with health status </a:t>
            </a:r>
          </a:p>
          <a:p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Medicaid/Medicare: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Medicaid is worse than no coverage at all – The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Wall Street Journal-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Medicaid is supposed to been required by federal law to deliver dental services, many of their eligible children still lack proper dental care</a:t>
            </a:r>
          </a:p>
          <a:p>
            <a:endParaRPr lang="en-US" sz="1200" b="0" i="0" u="none" strike="noStrike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2CBE3F-B3EF-4A41-A43D-32A465F6040D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110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2CBE3F-B3EF-4A41-A43D-32A465F6040D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6037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DV: Derived Health Status</a:t>
            </a:r>
          </a:p>
          <a:p>
            <a:r>
              <a:rPr lang="en-US" b="1" dirty="0" smtClean="0"/>
              <a:t>Health status was derived using questions recoded into additive scales</a:t>
            </a:r>
          </a:p>
          <a:p>
            <a:pPr lvl="1"/>
            <a:r>
              <a:rPr lang="en-US" dirty="0" smtClean="0"/>
              <a:t>-Have a list on hand of</a:t>
            </a:r>
            <a:r>
              <a:rPr lang="en-US" baseline="0" dirty="0" smtClean="0"/>
              <a:t> exactly which variables we used.  Perhaps make another slide with these in there.</a:t>
            </a:r>
          </a:p>
          <a:p>
            <a:pPr lvl="1"/>
            <a:r>
              <a:rPr lang="en-US" dirty="0" smtClean="0"/>
              <a:t>-Remember we coded on scales 0-3,</a:t>
            </a:r>
            <a:r>
              <a:rPr lang="en-US" baseline="0" dirty="0" smtClean="0"/>
              <a:t> with 3 being the worst</a:t>
            </a:r>
          </a:p>
          <a:p>
            <a:pPr lvl="1"/>
            <a:r>
              <a:rPr lang="en-US" baseline="0" dirty="0" smtClean="0"/>
              <a:t>-Example: Asthma Variable – Mild, Moderate, Severe, Unknown</a:t>
            </a:r>
            <a:endParaRPr lang="en-US" dirty="0" smtClean="0"/>
          </a:p>
          <a:p>
            <a:pPr lvl="1"/>
            <a:r>
              <a:rPr lang="en-US" b="1" dirty="0" smtClean="0"/>
              <a:t>All manageable physical and behavioral conditions were included in the analysis</a:t>
            </a:r>
          </a:p>
          <a:p>
            <a:pPr lvl="1"/>
            <a:r>
              <a:rPr lang="en-US" b="1" dirty="0" smtClean="0"/>
              <a:t>For example: Asthma, diabetes, and depression, as well as their severity responses </a:t>
            </a:r>
          </a:p>
          <a:p>
            <a:pPr lvl="1"/>
            <a:r>
              <a:rPr lang="en-US" b="1" dirty="0" smtClean="0"/>
              <a:t>Variables used were recoded into categories ranging from 0-3 where 3 indicates worse health or more severe condition</a:t>
            </a:r>
          </a:p>
          <a:p>
            <a:r>
              <a:rPr lang="en-US" b="1" dirty="0" smtClean="0"/>
              <a:t>For variables with more than four possible responses, categories were condensed into four broader categories</a:t>
            </a:r>
          </a:p>
          <a:p>
            <a:r>
              <a:rPr lang="en-US" b="1" dirty="0" smtClean="0"/>
              <a:t>All analyses were conducted using STATA version 12</a:t>
            </a:r>
          </a:p>
          <a:p>
            <a:r>
              <a:rPr lang="en-US" dirty="0" smtClean="0"/>
              <a:t>	-Example:</a:t>
            </a:r>
          </a:p>
          <a:p>
            <a:r>
              <a:rPr lang="en-US" dirty="0" smtClean="0"/>
              <a:t>	-Where</a:t>
            </a:r>
            <a:r>
              <a:rPr lang="en-US" baseline="0" dirty="0" smtClean="0"/>
              <a:t> condensing was done varied on a) how the item was coded initially </a:t>
            </a:r>
            <a:r>
              <a:rPr lang="en-US" baseline="0" dirty="0" err="1" smtClean="0"/>
              <a:t>b</a:t>
            </a:r>
            <a:r>
              <a:rPr lang="en-US" baseline="0" dirty="0" smtClean="0"/>
              <a:t>) the type of variable and </a:t>
            </a:r>
            <a:r>
              <a:rPr lang="en-US" baseline="0" dirty="0" err="1" smtClean="0"/>
              <a:t>c</a:t>
            </a:r>
            <a:r>
              <a:rPr lang="en-US" baseline="0" dirty="0" smtClean="0"/>
              <a:t>) how severity was captured.</a:t>
            </a:r>
          </a:p>
          <a:p>
            <a:r>
              <a:rPr lang="en-US" baseline="0" dirty="0" smtClean="0"/>
              <a:t>	----Remember: we had a bunch of self-report questions which we initially considered. we had to build our own categories out of them when we did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2CBE3F-B3EF-4A41-A43D-32A465F6040D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6052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Logistic regressions were run on predictor variables against health status</a:t>
            </a:r>
          </a:p>
          <a:p>
            <a:r>
              <a:rPr lang="en-US" b="1" dirty="0" smtClean="0"/>
              <a:t>	</a:t>
            </a:r>
            <a:r>
              <a:rPr lang="en-US" b="0" dirty="0" smtClean="0"/>
              <a:t>-Just in case</a:t>
            </a:r>
            <a:r>
              <a:rPr lang="en-US" b="0" baseline="0" dirty="0" smtClean="0"/>
              <a:t> someone asks you, remember we did weight these with survey weights to minimize skew in the MODELS and normalize results for the ACTUAL POPUATION</a:t>
            </a:r>
          </a:p>
          <a:p>
            <a:r>
              <a:rPr lang="en-US" b="0" baseline="0" dirty="0" smtClean="0"/>
              <a:t>	-OLS regression used</a:t>
            </a:r>
            <a:endParaRPr lang="en-US" b="1" dirty="0" smtClean="0"/>
          </a:p>
          <a:p>
            <a:pPr lvl="1"/>
            <a:r>
              <a:rPr lang="en-US" b="1" dirty="0" smtClean="0"/>
              <a:t>Predictor variables included socioeconomic and demographic variables (ex. Income as a % of poverty level, parental education, insurance type etc.)</a:t>
            </a:r>
          </a:p>
          <a:p>
            <a:pPr lvl="1"/>
            <a:r>
              <a:rPr lang="en-US" b="0" dirty="0" smtClean="0"/>
              <a:t>-Have a list</a:t>
            </a:r>
            <a:r>
              <a:rPr lang="en-US" b="0" baseline="0" dirty="0" smtClean="0"/>
              <a:t> of them in your notes in case anyone asks, or you can refer the to the tables coming in a few slides</a:t>
            </a:r>
            <a:endParaRPr lang="en-US" b="0" dirty="0" smtClean="0"/>
          </a:p>
          <a:p>
            <a:r>
              <a:rPr lang="en-US" b="1" dirty="0" smtClean="0"/>
              <a:t>Backwards elimination was used to finalize the model </a:t>
            </a:r>
          </a:p>
          <a:p>
            <a:r>
              <a:rPr lang="en-US" b="1" dirty="0" smtClean="0"/>
              <a:t>	-</a:t>
            </a:r>
            <a:r>
              <a:rPr lang="en-US" b="0" dirty="0" smtClean="0"/>
              <a:t>Remember</a:t>
            </a:r>
            <a:r>
              <a:rPr lang="en-US" b="0" baseline="0" dirty="0" smtClean="0"/>
              <a:t> this is when we throw everything into a model and slowly drop those with lowest coefficients/significance in order to reduce model noise (F statistic) and increase the variance accounted for (R squared)</a:t>
            </a:r>
          </a:p>
          <a:p>
            <a:r>
              <a:rPr lang="en-US" b="0" baseline="0" dirty="0" smtClean="0"/>
              <a:t>	-Also remember what we’re presenting here is the final model; we’re not showing any of the other model steps; people may ask about that</a:t>
            </a:r>
            <a:endParaRPr lang="en-US" b="1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2CBE3F-B3EF-4A41-A43D-32A465F6040D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7063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Information on my data</a:t>
            </a:r>
          </a:p>
          <a:p>
            <a:r>
              <a:rPr lang="en-US" b="1" dirty="0" smtClean="0"/>
              <a:t>1,256 per Virginia</a:t>
            </a:r>
          </a:p>
          <a:p>
            <a:r>
              <a:rPr lang="en-US" b="1" dirty="0" smtClean="0"/>
              <a:t>1,229 for WV</a:t>
            </a:r>
          </a:p>
          <a:p>
            <a:r>
              <a:rPr lang="en-US" b="1" dirty="0" smtClean="0"/>
              <a:t>Phone survey</a:t>
            </a:r>
            <a:r>
              <a:rPr lang="en-US" b="1" baseline="0" dirty="0" smtClean="0"/>
              <a:t> - </a:t>
            </a:r>
            <a:r>
              <a:rPr lang="en-US" b="1" dirty="0" smtClean="0"/>
              <a:t>majority taken on landline</a:t>
            </a:r>
          </a:p>
          <a:p>
            <a:r>
              <a:rPr lang="en-US" b="1" dirty="0" smtClean="0"/>
              <a:t>Gender breakdown by children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2CBE3F-B3EF-4A41-A43D-32A465F6040D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6628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West Virginia</a:t>
            </a:r>
          </a:p>
          <a:p>
            <a:r>
              <a:rPr lang="en-US" dirty="0" smtClean="0"/>
              <a:t>Poverty level and usual provider of care are significant at the .001 level</a:t>
            </a:r>
          </a:p>
          <a:p>
            <a:r>
              <a:rPr lang="en-US" baseline="0" dirty="0" smtClean="0"/>
              <a:t>No usual place of care, no physical exams, no personal doctor, also sex are all significant at the .05 level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2CBE3F-B3EF-4A41-A43D-32A465F6040D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6628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1" baseline="0" dirty="0" smtClean="0"/>
              <a:t>Virginia </a:t>
            </a:r>
          </a:p>
          <a:p>
            <a:r>
              <a:rPr lang="en-US" baseline="0" dirty="0" smtClean="0"/>
              <a:t>Sex is significant at the .001 level</a:t>
            </a:r>
          </a:p>
          <a:p>
            <a:r>
              <a:rPr lang="en-US" baseline="0" dirty="0" smtClean="0"/>
              <a:t>Delayed or not received care is significant at the .01 level</a:t>
            </a:r>
          </a:p>
          <a:p>
            <a:r>
              <a:rPr lang="en-US" dirty="0" smtClean="0"/>
              <a:t>No physical</a:t>
            </a:r>
            <a:r>
              <a:rPr lang="en-US" baseline="0" dirty="0" smtClean="0"/>
              <a:t> exam as well as insurance type are all significant at the .05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2CBE3F-B3EF-4A41-A43D-32A465F6040D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6628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“The Mobile Medical Unit” goes out to different homeless shelters as well low income neighborhoods and offers free health services.</a:t>
            </a:r>
          </a:p>
          <a:p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Doctors Without Borders, primarily works in developing countries or in countries with epidemic.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2CBE3F-B3EF-4A41-A43D-32A465F6040D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4535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Provides</a:t>
            </a:r>
            <a:r>
              <a:rPr lang="en-US" baseline="0" dirty="0" smtClean="0"/>
              <a:t> them with a usual place of care</a:t>
            </a:r>
          </a:p>
          <a:p>
            <a:r>
              <a:rPr lang="en-US" baseline="0" dirty="0" smtClean="0"/>
              <a:t>“provider centric medical home” – someone takes care of you</a:t>
            </a:r>
          </a:p>
          <a:p>
            <a:pPr rtl="0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</a:t>
            </a:r>
          </a:p>
          <a:p>
            <a:pPr rtl="0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West Virginia, almost 166,000 uninsured parents and other adults would become eligible for Medicaid in 2014</a:t>
            </a:r>
          </a:p>
          <a:p>
            <a:pPr rtl="0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Mention income and insurance as well as usual place of care</a:t>
            </a:r>
          </a:p>
          <a:p>
            <a:pPr rtl="0"/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2CBE3F-B3EF-4A41-A43D-32A465F6040D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9365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2CBE3F-B3EF-4A41-A43D-32A465F6040D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3144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2CBE3F-B3EF-4A41-A43D-32A465F6040D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7875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496E8ACC-DC5B-0847-AE47-86B182E67949}" type="datetimeFigureOut">
              <a:rPr lang="en-US" smtClean="0"/>
              <a:pPr/>
              <a:t>11/14/2014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E8ACC-DC5B-0847-AE47-86B182E67949}" type="datetimeFigureOut">
              <a:rPr lang="en-US" smtClean="0"/>
              <a:pPr/>
              <a:t>11/14/2014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1B916-63D0-9B4C-96A0-7A4FFDAFC3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E8ACC-DC5B-0847-AE47-86B182E67949}" type="datetimeFigureOut">
              <a:rPr lang="en-US" smtClean="0"/>
              <a:pPr/>
              <a:t>11/14/2014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1B916-63D0-9B4C-96A0-7A4FFDAFC3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E8ACC-DC5B-0847-AE47-86B182E67949}" type="datetimeFigureOut">
              <a:rPr lang="en-US" smtClean="0"/>
              <a:pPr/>
              <a:t>11/14/2014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1B916-63D0-9B4C-96A0-7A4FFDAFC3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96E8ACC-DC5B-0847-AE47-86B182E67949}" type="datetimeFigureOut">
              <a:rPr lang="en-US" smtClean="0"/>
              <a:pPr/>
              <a:t>11/14/2014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7B1B916-63D0-9B4C-96A0-7A4FFDAFC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496E8ACC-DC5B-0847-AE47-86B182E67949}" type="datetimeFigureOut">
              <a:rPr lang="en-US" smtClean="0"/>
              <a:pPr/>
              <a:t>11/14/2014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E7B1B916-63D0-9B4C-96A0-7A4FFDAFC3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E8ACC-DC5B-0847-AE47-86B182E67949}" type="datetimeFigureOut">
              <a:rPr lang="en-US" smtClean="0"/>
              <a:pPr/>
              <a:t>11/14/2014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1B916-63D0-9B4C-96A0-7A4FFDAFC3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E8ACC-DC5B-0847-AE47-86B182E67949}" type="datetimeFigureOut">
              <a:rPr lang="en-US" smtClean="0"/>
              <a:pPr/>
              <a:t>11/14/2014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E8ACC-DC5B-0847-AE47-86B182E67949}" type="datetimeFigureOut">
              <a:rPr lang="en-US" smtClean="0"/>
              <a:pPr/>
              <a:t>11/14/2014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1B916-63D0-9B4C-96A0-7A4FFDAFC3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E8ACC-DC5B-0847-AE47-86B182E67949}" type="datetimeFigureOut">
              <a:rPr lang="en-US" smtClean="0"/>
              <a:pPr/>
              <a:t>11/14/2014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1B916-63D0-9B4C-96A0-7A4FFDAFC3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E8ACC-DC5B-0847-AE47-86B182E67949}" type="datetimeFigureOut">
              <a:rPr lang="en-US" smtClean="0"/>
              <a:pPr/>
              <a:t>11/14/2014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1B916-63D0-9B4C-96A0-7A4FFDAFC3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496E8ACC-DC5B-0847-AE47-86B182E67949}" type="datetimeFigureOut">
              <a:rPr lang="en-US" smtClean="0"/>
              <a:pPr/>
              <a:t>11/14/2014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E7B1B916-63D0-9B4C-96A0-7A4FFDAFC39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16007"/>
            <a:ext cx="84582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Factors Associated with Health Status for Children in Cross-border Appalachian States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Tonimarie </a:t>
            </a:r>
            <a:r>
              <a:rPr lang="en-US" dirty="0" smtClean="0"/>
              <a:t>Black, </a:t>
            </a:r>
            <a:r>
              <a:rPr lang="en-US" dirty="0" smtClean="0"/>
              <a:t>B.S</a:t>
            </a:r>
            <a:r>
              <a:rPr lang="en-US" dirty="0" smtClean="0"/>
              <a:t>.</a:t>
            </a:r>
            <a:endParaRPr lang="en-US" dirty="0" smtClean="0"/>
          </a:p>
          <a:p>
            <a:r>
              <a:rPr lang="en-US" dirty="0" smtClean="0"/>
              <a:t>Julia </a:t>
            </a:r>
            <a:r>
              <a:rPr lang="en-US" dirty="0" err="1" smtClean="0"/>
              <a:t>Farides</a:t>
            </a:r>
            <a:r>
              <a:rPr lang="en-US" dirty="0" smtClean="0"/>
              <a:t>-Mitchell, M.A.</a:t>
            </a:r>
          </a:p>
          <a:p>
            <a:r>
              <a:rPr lang="en-US" dirty="0" smtClean="0"/>
              <a:t>Robert McGrath, Ph.D.</a:t>
            </a:r>
          </a:p>
          <a:p>
            <a:endParaRPr lang="en-US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778502"/>
            <a:ext cx="8229600" cy="1066800"/>
          </a:xfrm>
        </p:spPr>
        <p:txBody>
          <a:bodyPr/>
          <a:lstStyle/>
          <a:p>
            <a:r>
              <a:rPr lang="en-US" dirty="0" smtClean="0"/>
              <a:t>My Interest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790862"/>
            <a:ext cx="8229600" cy="4676176"/>
          </a:xfrm>
        </p:spPr>
        <p:txBody>
          <a:bodyPr>
            <a:normAutofit/>
          </a:bodyPr>
          <a:lstStyle/>
          <a:p>
            <a:r>
              <a:rPr lang="en-US" dirty="0" smtClean="0"/>
              <a:t>Appalachia Service Project (ASP)</a:t>
            </a:r>
          </a:p>
          <a:p>
            <a:pPr lvl="1"/>
            <a:r>
              <a:rPr lang="en-US" dirty="0" smtClean="0"/>
              <a:t>Works to eradicate substandard housing in the Appalachian region through home repair and restore hope through ministry</a:t>
            </a:r>
          </a:p>
          <a:p>
            <a:pPr lvl="1"/>
            <a:r>
              <a:rPr lang="en-US" dirty="0" smtClean="0"/>
              <a:t>“We accept people right where they are and just the way they are”</a:t>
            </a:r>
          </a:p>
          <a:p>
            <a:pPr lvl="1"/>
            <a:r>
              <a:rPr lang="en-US" dirty="0"/>
              <a:t>“We believe that affordable, safe, sanitary housing is a basic human right</a:t>
            </a:r>
            <a:r>
              <a:rPr lang="en-US" dirty="0" smtClean="0"/>
              <a:t>.”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Interest 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Worked for many different families in Logan County, West Virginia in the summer of </a:t>
            </a:r>
            <a:r>
              <a:rPr lang="en-US" dirty="0" smtClean="0"/>
              <a:t>2012</a:t>
            </a:r>
          </a:p>
          <a:p>
            <a:r>
              <a:rPr lang="en-US" dirty="0" smtClean="0"/>
              <a:t>Returned </a:t>
            </a:r>
            <a:r>
              <a:rPr lang="en-US" dirty="0"/>
              <a:t>this </a:t>
            </a:r>
            <a:r>
              <a:rPr lang="en-US" dirty="0" smtClean="0"/>
              <a:t>past summer </a:t>
            </a:r>
            <a:r>
              <a:rPr lang="en-US" dirty="0"/>
              <a:t>as a center director in Knott County, </a:t>
            </a:r>
            <a:r>
              <a:rPr lang="en-US" dirty="0" smtClean="0"/>
              <a:t>Kentucky</a:t>
            </a:r>
            <a:endParaRPr lang="en-US" dirty="0"/>
          </a:p>
          <a:p>
            <a:r>
              <a:rPr lang="en-US" dirty="0" smtClean="0"/>
              <a:t>Research </a:t>
            </a:r>
            <a:r>
              <a:rPr lang="en-US" dirty="0"/>
              <a:t>project idea was inspired by ASP and the families I have worked </a:t>
            </a:r>
            <a:r>
              <a:rPr lang="en-US" dirty="0" smtClean="0"/>
              <a:t>for</a:t>
            </a:r>
          </a:p>
        </p:txBody>
      </p:sp>
    </p:spTree>
    <p:extLst>
      <p:ext uri="{BB962C8B-B14F-4D97-AF65-F5344CB8AC3E}">
        <p14:creationId xmlns:p14="http://schemas.microsoft.com/office/powerpoint/2010/main" val="35726429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69870"/>
            <a:ext cx="8229600" cy="1066800"/>
          </a:xfrm>
        </p:spPr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183" y="1600201"/>
            <a:ext cx="7959635" cy="5058176"/>
          </a:xfrm>
        </p:spPr>
        <p:txBody>
          <a:bodyPr>
            <a:normAutofit fontScale="92500" lnSpcReduction="20000"/>
          </a:bodyPr>
          <a:lstStyle/>
          <a:p>
            <a:r>
              <a:rPr lang="en-US" sz="3000" dirty="0"/>
              <a:t>In 2012, the Appalachian Regional </a:t>
            </a:r>
            <a:r>
              <a:rPr lang="en-US" sz="3000" dirty="0" smtClean="0"/>
              <a:t>Commission </a:t>
            </a:r>
            <a:r>
              <a:rPr lang="en-US" sz="3000" dirty="0"/>
              <a:t>commissioned a study to develop the Health Care Costs, </a:t>
            </a:r>
            <a:r>
              <a:rPr lang="en-US" sz="3000" dirty="0" smtClean="0"/>
              <a:t>Coverage, </a:t>
            </a:r>
            <a:r>
              <a:rPr lang="en-US" sz="3000" dirty="0"/>
              <a:t>and Access </a:t>
            </a:r>
            <a:r>
              <a:rPr lang="en-US" sz="3000" dirty="0" smtClean="0"/>
              <a:t>Index</a:t>
            </a:r>
          </a:p>
          <a:p>
            <a:pPr marL="0" indent="0">
              <a:buNone/>
            </a:pPr>
            <a:endParaRPr lang="en-US" sz="3000" dirty="0" smtClean="0"/>
          </a:p>
          <a:p>
            <a:r>
              <a:rPr lang="en-US" sz="3000" dirty="0" smtClean="0"/>
              <a:t>Disparities </a:t>
            </a:r>
            <a:r>
              <a:rPr lang="en-US" sz="3000" dirty="0"/>
              <a:t>in access to adequate health care services has been linked to geographic </a:t>
            </a:r>
            <a:r>
              <a:rPr lang="en-US" sz="3000" dirty="0" smtClean="0"/>
              <a:t>variables</a:t>
            </a:r>
          </a:p>
          <a:p>
            <a:pPr marL="0" indent="0">
              <a:buNone/>
            </a:pPr>
            <a:endParaRPr lang="en-US" sz="3000" dirty="0" smtClean="0"/>
          </a:p>
          <a:p>
            <a:r>
              <a:rPr lang="en-US" sz="3000" dirty="0" smtClean="0"/>
              <a:t>Children </a:t>
            </a:r>
            <a:r>
              <a:rPr lang="en-US" sz="3000" dirty="0"/>
              <a:t>are often the most </a:t>
            </a:r>
            <a:r>
              <a:rPr lang="en-US" sz="3000" dirty="0" smtClean="0"/>
              <a:t>vulnerable</a:t>
            </a:r>
          </a:p>
          <a:p>
            <a:endParaRPr lang="en-US" sz="3000" dirty="0" smtClean="0"/>
          </a:p>
          <a:p>
            <a:r>
              <a:rPr lang="en-US" sz="3000" dirty="0" smtClean="0"/>
              <a:t>The study did not look at the health status of children </a:t>
            </a:r>
          </a:p>
          <a:p>
            <a:endParaRPr lang="en-US" sz="3000" dirty="0"/>
          </a:p>
          <a:p>
            <a:endParaRPr lang="en-US" sz="3000" dirty="0" smtClean="0"/>
          </a:p>
          <a:p>
            <a:endParaRPr lang="en-US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5950"/>
            <a:ext cx="8229600" cy="1066800"/>
          </a:xfrm>
        </p:spPr>
        <p:txBody>
          <a:bodyPr/>
          <a:lstStyle/>
          <a:p>
            <a:r>
              <a:rPr lang="en-US" dirty="0" smtClean="0"/>
              <a:t>Appalachian Region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8990" y="1286658"/>
            <a:ext cx="5332235" cy="54697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60120"/>
            <a:ext cx="8229600" cy="1066800"/>
          </a:xfrm>
        </p:spPr>
        <p:txBody>
          <a:bodyPr/>
          <a:lstStyle/>
          <a:p>
            <a:r>
              <a:rPr lang="en-US" dirty="0" smtClean="0"/>
              <a:t>Quick Facts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4294967295"/>
          </p:nvPr>
        </p:nvSpPr>
        <p:spPr>
          <a:xfrm>
            <a:off x="2291649" y="1987250"/>
            <a:ext cx="4041775" cy="457200"/>
          </a:xfrm>
        </p:spPr>
        <p:txBody>
          <a:bodyPr>
            <a:noAutofit/>
          </a:bodyPr>
          <a:lstStyle/>
          <a:p>
            <a:pPr marL="109728" indent="0" algn="ctr">
              <a:buNone/>
            </a:pPr>
            <a:r>
              <a:rPr lang="en-US" sz="3200" dirty="0" smtClean="0"/>
              <a:t>Virginia</a:t>
            </a:r>
            <a:endParaRPr lang="en-US" sz="3200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294967295"/>
          </p:nvPr>
        </p:nvSpPr>
        <p:spPr>
          <a:xfrm>
            <a:off x="457200" y="2746772"/>
            <a:ext cx="8229600" cy="2768500"/>
          </a:xfrm>
        </p:spPr>
        <p:txBody>
          <a:bodyPr>
            <a:normAutofit/>
          </a:bodyPr>
          <a:lstStyle/>
          <a:p>
            <a:r>
              <a:rPr lang="en-US" dirty="0" smtClean="0"/>
              <a:t>Population = 8,260,405</a:t>
            </a:r>
          </a:p>
          <a:p>
            <a:r>
              <a:rPr lang="en-US" dirty="0" smtClean="0"/>
              <a:t>Percent below poverty level = 11.1%</a:t>
            </a:r>
          </a:p>
          <a:p>
            <a:r>
              <a:rPr lang="en-US" dirty="0" smtClean="0"/>
              <a:t>Median household income = $63,636</a:t>
            </a:r>
          </a:p>
          <a:p>
            <a:r>
              <a:rPr lang="en-US" dirty="0" smtClean="0"/>
              <a:t>Disability rate = 10.6%</a:t>
            </a:r>
          </a:p>
          <a:p>
            <a:r>
              <a:rPr lang="en-US" dirty="0" smtClean="0"/>
              <a:t>Percent of the population on Medicaid = 13%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2437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Quick Facts Cont.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2865441"/>
            <a:ext cx="8229600" cy="2669085"/>
          </a:xfrm>
        </p:spPr>
        <p:txBody>
          <a:bodyPr/>
          <a:lstStyle/>
          <a:p>
            <a:r>
              <a:rPr lang="en-US" dirty="0" smtClean="0"/>
              <a:t>Population = 1,854,304</a:t>
            </a:r>
          </a:p>
          <a:p>
            <a:r>
              <a:rPr lang="en-US" dirty="0" smtClean="0"/>
              <a:t>Percent below poverty level = 17.6% </a:t>
            </a:r>
          </a:p>
          <a:p>
            <a:r>
              <a:rPr lang="en-US" dirty="0" smtClean="0"/>
              <a:t>Median household income = $40,400</a:t>
            </a:r>
          </a:p>
          <a:p>
            <a:r>
              <a:rPr lang="en-US" dirty="0" smtClean="0"/>
              <a:t>Disability rate = 18.8%</a:t>
            </a:r>
          </a:p>
          <a:p>
            <a:r>
              <a:rPr lang="en-US" dirty="0" smtClean="0"/>
              <a:t>Percent of the population on Medicaid = 22%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4294967295"/>
          </p:nvPr>
        </p:nvSpPr>
        <p:spPr>
          <a:xfrm>
            <a:off x="2324513" y="2161682"/>
            <a:ext cx="4041775" cy="457200"/>
          </a:xfrm>
        </p:spPr>
        <p:txBody>
          <a:bodyPr>
            <a:noAutofit/>
          </a:bodyPr>
          <a:lstStyle/>
          <a:p>
            <a:pPr marL="109728" indent="0" algn="ctr">
              <a:buNone/>
            </a:pPr>
            <a:r>
              <a:rPr lang="en-US" sz="3200" dirty="0" smtClean="0"/>
              <a:t>West Virginia</a:t>
            </a:r>
            <a:endParaRPr lang="en-US" sz="3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Literature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10924"/>
            <a:ext cx="8229600" cy="4325112"/>
          </a:xfrm>
        </p:spPr>
        <p:txBody>
          <a:bodyPr/>
          <a:lstStyle/>
          <a:p>
            <a:r>
              <a:rPr lang="en-US" dirty="0" smtClean="0"/>
              <a:t>Research has shown that individuals in Appalachian communities suffer from a higher number of physical and behavioral health conditions, many manageable with routine care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605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Literature Review 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Authors found that health status could be examined using the Evans and </a:t>
            </a:r>
            <a:r>
              <a:rPr lang="en-US" dirty="0" err="1"/>
              <a:t>Stoddart</a:t>
            </a:r>
            <a:r>
              <a:rPr lang="en-US" dirty="0"/>
              <a:t> social determinants of health framework</a:t>
            </a:r>
          </a:p>
          <a:p>
            <a:r>
              <a:rPr lang="en-US" dirty="0"/>
              <a:t>These domains are: genetic, physical, social, health care system, and individual response </a:t>
            </a:r>
          </a:p>
          <a:p>
            <a:pPr marL="109728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87922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Literature Review 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Age,</a:t>
            </a:r>
            <a:r>
              <a:rPr lang="en-US" sz="2400" dirty="0" smtClean="0"/>
              <a:t> sex</a:t>
            </a:r>
            <a:r>
              <a:rPr lang="en-US" sz="2400" dirty="0"/>
              <a:t>,</a:t>
            </a:r>
            <a:r>
              <a:rPr lang="en-US" sz="2400" dirty="0" smtClean="0"/>
              <a:t> race</a:t>
            </a:r>
            <a:r>
              <a:rPr lang="en-US" sz="2400" dirty="0"/>
              <a:t>, parental education, birth weight, health insurance</a:t>
            </a:r>
            <a:r>
              <a:rPr lang="en-US" sz="2400" dirty="0" smtClean="0"/>
              <a:t>, as well as Medicare and Medicaid, were </a:t>
            </a:r>
            <a:r>
              <a:rPr lang="en-US" sz="2400" dirty="0"/>
              <a:t>associated </a:t>
            </a:r>
            <a:r>
              <a:rPr lang="en-US" sz="2400" dirty="0" smtClean="0"/>
              <a:t>positively with access to healthcare for children thus improving their health status</a:t>
            </a:r>
            <a:endParaRPr lang="en-US" sz="24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 total number of children without full year healthcare insurance coverage is 20.5 million 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68731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62810"/>
            <a:ext cx="8229600" cy="1066800"/>
          </a:xfrm>
        </p:spPr>
        <p:txBody>
          <a:bodyPr/>
          <a:lstStyle/>
          <a:p>
            <a:r>
              <a:rPr lang="en-US" dirty="0" smtClean="0"/>
              <a:t>The Present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051074" cy="45259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lang="en-US" sz="2400" dirty="0" smtClean="0"/>
          </a:p>
          <a:p>
            <a:r>
              <a:rPr lang="en-US" sz="2400" dirty="0" smtClean="0"/>
              <a:t>Hypothesis: Do children in poor primarily Appalachian communities differ in their health status to those in primarily non-Appalachian communities?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National Survey of Children’s Health 2011</a:t>
            </a:r>
          </a:p>
          <a:p>
            <a:pPr lvl="1"/>
            <a:r>
              <a:rPr lang="en-US" sz="2400" dirty="0"/>
              <a:t>a nationally representative </a:t>
            </a:r>
            <a:r>
              <a:rPr lang="en-US" sz="2400" dirty="0" smtClean="0"/>
              <a:t>telephone survey </a:t>
            </a:r>
            <a:r>
              <a:rPr lang="en-US" sz="2400" dirty="0"/>
              <a:t>that allows for state based estimates</a:t>
            </a:r>
            <a:endParaRPr lang="en-US" sz="23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r>
              <a:rPr lang="en-US" sz="2400" dirty="0" smtClean="0"/>
              <a:t>Study </a:t>
            </a:r>
            <a:r>
              <a:rPr lang="en-US" sz="2400" dirty="0"/>
              <a:t>examines children and adolescents ages </a:t>
            </a:r>
            <a:r>
              <a:rPr lang="en-US" sz="2400" dirty="0" smtClean="0"/>
              <a:t>6-17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8711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24770"/>
            <a:ext cx="8229600" cy="1066800"/>
          </a:xfrm>
        </p:spPr>
        <p:txBody>
          <a:bodyPr/>
          <a:lstStyle/>
          <a:p>
            <a:r>
              <a:rPr lang="en-US" dirty="0" smtClean="0"/>
              <a:t>Measures and Analysis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15704"/>
            <a:ext cx="8229600" cy="4325112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i="1" dirty="0" smtClean="0"/>
              <a:t>Measures</a:t>
            </a:r>
          </a:p>
          <a:p>
            <a:r>
              <a:rPr lang="en-US" dirty="0" smtClean="0"/>
              <a:t>DV: Derived Health Status</a:t>
            </a:r>
          </a:p>
          <a:p>
            <a:r>
              <a:rPr lang="en-US" dirty="0" smtClean="0"/>
              <a:t>Health status was derived using questions recoded into additive scales</a:t>
            </a:r>
          </a:p>
          <a:p>
            <a:pPr lvl="1"/>
            <a:r>
              <a:rPr lang="en-US" dirty="0" smtClean="0"/>
              <a:t>All manageable physical and behavioral conditions were included in the analysis</a:t>
            </a:r>
          </a:p>
          <a:p>
            <a:pPr lvl="1"/>
            <a:r>
              <a:rPr lang="en-US" dirty="0" smtClean="0"/>
              <a:t>For example: Asthma, diabetes, and depression, as well as their severity responses </a:t>
            </a:r>
          </a:p>
          <a:p>
            <a:pPr lvl="1"/>
            <a:r>
              <a:rPr lang="en-US" dirty="0"/>
              <a:t>Variables used were recoded into categories ranging from 0-3 where 3 indicates worse health or more severe </a:t>
            </a:r>
            <a:r>
              <a:rPr lang="en-US" dirty="0" smtClean="0"/>
              <a:t>condition</a:t>
            </a:r>
          </a:p>
          <a:p>
            <a:r>
              <a:rPr lang="en-US" dirty="0" smtClean="0"/>
              <a:t>For </a:t>
            </a:r>
            <a:r>
              <a:rPr lang="en-US" dirty="0"/>
              <a:t>variables with more than four possible responses, categories were condensed into four broader </a:t>
            </a:r>
            <a:r>
              <a:rPr lang="en-US" dirty="0" smtClean="0"/>
              <a:t>categories</a:t>
            </a:r>
          </a:p>
          <a:p>
            <a:r>
              <a:rPr lang="en-US" dirty="0" smtClean="0"/>
              <a:t>All analyses were conducted using STATA version 12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066800"/>
          </a:xfrm>
        </p:spPr>
        <p:txBody>
          <a:bodyPr/>
          <a:lstStyle/>
          <a:p>
            <a:r>
              <a:rPr lang="en-US" dirty="0" smtClean="0"/>
              <a:t>Methods and Analysis 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898136"/>
          </a:xfrm>
        </p:spPr>
        <p:txBody>
          <a:bodyPr/>
          <a:lstStyle/>
          <a:p>
            <a:r>
              <a:rPr lang="en-US" dirty="0" smtClean="0"/>
              <a:t>Logistic regressions were run on predictor variables against health status</a:t>
            </a:r>
          </a:p>
          <a:p>
            <a:pPr lvl="1"/>
            <a:r>
              <a:rPr lang="en-US" dirty="0" smtClean="0"/>
              <a:t>Predictor variables were socioeconomic and demographic variables (ex. Income as a % of poverty level, parental education, insurance type etc.)</a:t>
            </a:r>
          </a:p>
          <a:p>
            <a:r>
              <a:rPr lang="en-US" dirty="0" smtClean="0"/>
              <a:t>Backwards elimination was used to finalize the model </a:t>
            </a:r>
          </a:p>
        </p:txBody>
      </p:sp>
    </p:spTree>
    <p:extLst>
      <p:ext uri="{BB962C8B-B14F-4D97-AF65-F5344CB8AC3E}">
        <p14:creationId xmlns:p14="http://schemas.microsoft.com/office/powerpoint/2010/main" val="2977619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Statistics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1,256 respondents from VA</a:t>
            </a:r>
          </a:p>
          <a:p>
            <a:r>
              <a:rPr lang="en-US" dirty="0" smtClean="0"/>
              <a:t>1,229 respondents from WV</a:t>
            </a:r>
          </a:p>
          <a:p>
            <a:r>
              <a:rPr lang="en-US" dirty="0" smtClean="0"/>
              <a:t>51% were boys</a:t>
            </a:r>
          </a:p>
          <a:p>
            <a:r>
              <a:rPr lang="en-US" dirty="0" smtClean="0"/>
              <a:t>48% were girls</a:t>
            </a:r>
          </a:p>
          <a:p>
            <a:r>
              <a:rPr lang="en-US" dirty="0" smtClean="0"/>
              <a:t>Mean age = </a:t>
            </a:r>
            <a:r>
              <a:rPr lang="en-US" smtClean="0"/>
              <a:t>11.7 years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592" y="583970"/>
            <a:ext cx="8229600" cy="1066800"/>
          </a:xfrm>
        </p:spPr>
        <p:txBody>
          <a:bodyPr/>
          <a:lstStyle/>
          <a:p>
            <a:r>
              <a:rPr lang="en-US" dirty="0" smtClean="0"/>
              <a:t>Results: Logistic Regressions</a:t>
            </a:r>
            <a:endParaRPr lang="en-US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1905000" y="1828800"/>
          <a:ext cx="4800600" cy="4480290"/>
        </p:xfrm>
        <a:graphic>
          <a:graphicData uri="http://schemas.openxmlformats.org/drawingml/2006/table">
            <a:tbl>
              <a:tblPr/>
              <a:tblGrid>
                <a:gridCol w="1200150"/>
                <a:gridCol w="1200150"/>
                <a:gridCol w="1200150"/>
                <a:gridCol w="1200150"/>
              </a:tblGrid>
              <a:tr h="144301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West Virginia</a:t>
                      </a:r>
                    </a:p>
                  </a:txBody>
                  <a:tcPr marL="9190" marR="9190" marT="91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443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Health Status</a:t>
                      </a:r>
                    </a:p>
                  </a:txBody>
                  <a:tcPr marL="9190" marR="9190" marT="91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Coef.</a:t>
                      </a:r>
                    </a:p>
                  </a:txBody>
                  <a:tcPr marL="9190" marR="9190" marT="91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95% Confidence Interval</a:t>
                      </a:r>
                    </a:p>
                  </a:txBody>
                  <a:tcPr marL="9190" marR="9190" marT="91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809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 usual place of care</a:t>
                      </a:r>
                    </a:p>
                  </a:txBody>
                  <a:tcPr marL="9190" marR="9190" marT="91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3.499*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190" marR="9190" marT="9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0.03077</a:t>
                      </a:r>
                    </a:p>
                  </a:txBody>
                  <a:tcPr marL="9190" marR="9190" marT="9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6.9689</a:t>
                      </a:r>
                    </a:p>
                  </a:txBody>
                  <a:tcPr marL="9190" marR="9190" marT="9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0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Kind of place</a:t>
                      </a:r>
                    </a:p>
                  </a:txBody>
                  <a:tcPr marL="9190" marR="9190" marT="91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-0.2871</a:t>
                      </a:r>
                    </a:p>
                  </a:txBody>
                  <a:tcPr marL="9190" marR="9190" marT="9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-0.8712</a:t>
                      </a:r>
                    </a:p>
                  </a:txBody>
                  <a:tcPr marL="9190" marR="9190" marT="9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0.297</a:t>
                      </a:r>
                    </a:p>
                  </a:txBody>
                  <a:tcPr marL="9190" marR="9190" marT="9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9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Usual Provider of care</a:t>
                      </a:r>
                    </a:p>
                  </a:txBody>
                  <a:tcPr marL="9190" marR="9190" marT="91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2.276***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190" marR="9190" marT="9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1.1732</a:t>
                      </a:r>
                    </a:p>
                  </a:txBody>
                  <a:tcPr marL="9190" marR="9190" marT="9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3.3794</a:t>
                      </a:r>
                    </a:p>
                  </a:txBody>
                  <a:tcPr marL="9190" marR="9190" marT="9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0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Not covered</a:t>
                      </a:r>
                    </a:p>
                  </a:txBody>
                  <a:tcPr marL="9190" marR="9190" marT="91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-0.1125</a:t>
                      </a:r>
                    </a:p>
                  </a:txBody>
                  <a:tcPr marL="9190" marR="9190" marT="9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-2.1036</a:t>
                      </a:r>
                    </a:p>
                  </a:txBody>
                  <a:tcPr marL="9190" marR="9190" marT="9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1.8786</a:t>
                      </a:r>
                    </a:p>
                  </a:txBody>
                  <a:tcPr marL="9190" marR="9190" marT="9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9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Delayed or not received care</a:t>
                      </a:r>
                    </a:p>
                  </a:txBody>
                  <a:tcPr marL="9190" marR="9190" marT="91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0.845</a:t>
                      </a:r>
                    </a:p>
                  </a:txBody>
                  <a:tcPr marL="9190" marR="9190" marT="9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-1.6868</a:t>
                      </a:r>
                    </a:p>
                  </a:txBody>
                  <a:tcPr marL="9190" marR="9190" marT="9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3.3769</a:t>
                      </a:r>
                    </a:p>
                  </a:txBody>
                  <a:tcPr marL="9190" marR="9190" marT="9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9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 physical exam</a:t>
                      </a:r>
                    </a:p>
                  </a:txBody>
                  <a:tcPr marL="9190" marR="9190" marT="91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2.4601*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190" marR="9190" marT="9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0.2691</a:t>
                      </a:r>
                    </a:p>
                  </a:txBody>
                  <a:tcPr marL="9190" marR="9190" marT="9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4.6511</a:t>
                      </a:r>
                    </a:p>
                  </a:txBody>
                  <a:tcPr marL="9190" marR="9190" marT="9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9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Lack of dental care</a:t>
                      </a:r>
                    </a:p>
                  </a:txBody>
                  <a:tcPr marL="9190" marR="9190" marT="91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0.92</a:t>
                      </a:r>
                    </a:p>
                  </a:txBody>
                  <a:tcPr marL="9190" marR="9190" marT="9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-0.6327</a:t>
                      </a:r>
                    </a:p>
                  </a:txBody>
                  <a:tcPr marL="9190" marR="9190" marT="9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2.4728</a:t>
                      </a:r>
                    </a:p>
                  </a:txBody>
                  <a:tcPr marL="9190" marR="9190" marT="9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0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 vision care</a:t>
                      </a:r>
                    </a:p>
                  </a:txBody>
                  <a:tcPr marL="9190" marR="9190" marT="91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-0.0963</a:t>
                      </a:r>
                    </a:p>
                  </a:txBody>
                  <a:tcPr marL="9190" marR="9190" marT="9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-1.144</a:t>
                      </a:r>
                    </a:p>
                  </a:txBody>
                  <a:tcPr marL="9190" marR="9190" marT="9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0.9513</a:t>
                      </a:r>
                    </a:p>
                  </a:txBody>
                  <a:tcPr marL="9190" marR="9190" marT="9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0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Age</a:t>
                      </a:r>
                    </a:p>
                  </a:txBody>
                  <a:tcPr marL="9190" marR="9190" marT="91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0.06154</a:t>
                      </a:r>
                    </a:p>
                  </a:txBody>
                  <a:tcPr marL="9190" marR="9190" marT="9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-0.1371</a:t>
                      </a:r>
                    </a:p>
                  </a:txBody>
                  <a:tcPr marL="9190" marR="9190" marT="9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0.2602</a:t>
                      </a:r>
                    </a:p>
                  </a:txBody>
                  <a:tcPr marL="9190" marR="9190" marT="9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0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Race</a:t>
                      </a:r>
                    </a:p>
                  </a:txBody>
                  <a:tcPr marL="9190" marR="9190" marT="91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1.5837</a:t>
                      </a:r>
                    </a:p>
                  </a:txBody>
                  <a:tcPr marL="9190" marR="9190" marT="9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-0.2772</a:t>
                      </a:r>
                    </a:p>
                  </a:txBody>
                  <a:tcPr marL="9190" marR="9190" marT="9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3.444</a:t>
                      </a:r>
                    </a:p>
                  </a:txBody>
                  <a:tcPr marL="9190" marR="9190" marT="9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9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 personal doctor</a:t>
                      </a:r>
                    </a:p>
                  </a:txBody>
                  <a:tcPr marL="9190" marR="9190" marT="91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0.0362*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190" marR="9190" marT="9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-0.0723</a:t>
                      </a:r>
                    </a:p>
                  </a:txBody>
                  <a:tcPr marL="9190" marR="9190" marT="9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-0.0001</a:t>
                      </a:r>
                    </a:p>
                  </a:txBody>
                  <a:tcPr marL="9190" marR="9190" marT="9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0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Premature</a:t>
                      </a:r>
                    </a:p>
                  </a:txBody>
                  <a:tcPr marL="9190" marR="9190" marT="91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0.1255</a:t>
                      </a:r>
                    </a:p>
                  </a:txBody>
                  <a:tcPr marL="9190" marR="9190" marT="9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-1.7316</a:t>
                      </a:r>
                    </a:p>
                  </a:txBody>
                  <a:tcPr marL="9190" marR="9190" marT="9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1.9827</a:t>
                      </a:r>
                    </a:p>
                  </a:txBody>
                  <a:tcPr marL="9190" marR="9190" marT="9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0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Sex</a:t>
                      </a:r>
                    </a:p>
                  </a:txBody>
                  <a:tcPr marL="9190" marR="9190" marT="91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1.756*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190" marR="9190" marT="9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-3.1399</a:t>
                      </a:r>
                    </a:p>
                  </a:txBody>
                  <a:tcPr marL="9190" marR="9190" marT="9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-0.372</a:t>
                      </a:r>
                    </a:p>
                  </a:txBody>
                  <a:tcPr marL="9190" marR="9190" marT="9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9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Parental education</a:t>
                      </a:r>
                    </a:p>
                  </a:txBody>
                  <a:tcPr marL="9190" marR="9190" marT="91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-0.0606</a:t>
                      </a:r>
                    </a:p>
                  </a:txBody>
                  <a:tcPr marL="9190" marR="9190" marT="9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-0.6613</a:t>
                      </a:r>
                    </a:p>
                  </a:txBody>
                  <a:tcPr marL="9190" marR="9190" marT="9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0.5399</a:t>
                      </a:r>
                    </a:p>
                  </a:txBody>
                  <a:tcPr marL="9190" marR="9190" marT="9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0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Poverty level</a:t>
                      </a:r>
                    </a:p>
                  </a:txBody>
                  <a:tcPr marL="9190" marR="9190" marT="91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0.6351***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190" marR="9190" marT="9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-0.9158</a:t>
                      </a:r>
                    </a:p>
                  </a:txBody>
                  <a:tcPr marL="9190" marR="9190" marT="9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-0.3543</a:t>
                      </a:r>
                    </a:p>
                  </a:txBody>
                  <a:tcPr marL="9190" marR="9190" marT="9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30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Insurance type</a:t>
                      </a:r>
                    </a:p>
                  </a:txBody>
                  <a:tcPr marL="9190" marR="9190" marT="91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-0.0379</a:t>
                      </a:r>
                    </a:p>
                  </a:txBody>
                  <a:tcPr marL="9190" marR="9190" marT="9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-0.1032</a:t>
                      </a:r>
                    </a:p>
                  </a:txBody>
                  <a:tcPr marL="9190" marR="9190" marT="9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0.02733</a:t>
                      </a:r>
                    </a:p>
                  </a:txBody>
                  <a:tcPr marL="9190" marR="9190" marT="9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301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90" marR="9190" marT="91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90" marR="9190" marT="9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90" marR="9190" marT="9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90" marR="9190" marT="9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301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***p&lt;.001 **p&lt;.01 *p&lt;.05</a:t>
                      </a:r>
                    </a:p>
                  </a:txBody>
                  <a:tcPr marL="9190" marR="9190" marT="91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44301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# of obs</a:t>
                      </a:r>
                    </a:p>
                  </a:txBody>
                  <a:tcPr marL="9190" marR="9190" marT="91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1075</a:t>
                      </a:r>
                    </a:p>
                  </a:txBody>
                  <a:tcPr marL="9190" marR="9190" marT="91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90" marR="9190" marT="9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90" marR="9190" marT="9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592" y="583970"/>
            <a:ext cx="8229600" cy="1066800"/>
          </a:xfrm>
        </p:spPr>
        <p:txBody>
          <a:bodyPr/>
          <a:lstStyle/>
          <a:p>
            <a:r>
              <a:rPr lang="en-US" dirty="0" smtClean="0"/>
              <a:t>Results: Logistic Regressions Cont.</a:t>
            </a:r>
            <a:endParaRPr lang="en-US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1905000" y="1828800"/>
          <a:ext cx="4800600" cy="4503335"/>
        </p:xfrm>
        <a:graphic>
          <a:graphicData uri="http://schemas.openxmlformats.org/drawingml/2006/table">
            <a:tbl>
              <a:tblPr/>
              <a:tblGrid>
                <a:gridCol w="1200150"/>
                <a:gridCol w="1200150"/>
                <a:gridCol w="1200150"/>
                <a:gridCol w="1200150"/>
              </a:tblGrid>
              <a:tr h="147887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Virginia</a:t>
                      </a:r>
                    </a:p>
                  </a:txBody>
                  <a:tcPr marL="8987" marR="8987" marT="89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4823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Health Status</a:t>
                      </a:r>
                    </a:p>
                  </a:txBody>
                  <a:tcPr marL="8987" marR="8987" marT="89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Coef.</a:t>
                      </a:r>
                    </a:p>
                  </a:txBody>
                  <a:tcPr marL="8987" marR="8987" marT="89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95% Confidence Interval</a:t>
                      </a:r>
                    </a:p>
                  </a:txBody>
                  <a:tcPr marL="8987" marR="8987" marT="89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875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 usual place of care</a:t>
                      </a:r>
                    </a:p>
                  </a:txBody>
                  <a:tcPr marL="8987" marR="8987" marT="89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6.5277</a:t>
                      </a:r>
                    </a:p>
                  </a:txBody>
                  <a:tcPr marL="8987" marR="8987" marT="8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-2.092</a:t>
                      </a:r>
                    </a:p>
                  </a:txBody>
                  <a:tcPr marL="8987" marR="8987" marT="8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15.1479</a:t>
                      </a:r>
                    </a:p>
                  </a:txBody>
                  <a:tcPr marL="8987" marR="8987" marT="8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88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Kind of place</a:t>
                      </a:r>
                    </a:p>
                  </a:txBody>
                  <a:tcPr marL="8987" marR="8987" marT="89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-0.0874</a:t>
                      </a:r>
                    </a:p>
                  </a:txBody>
                  <a:tcPr marL="8987" marR="8987" marT="8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-0.8125</a:t>
                      </a:r>
                    </a:p>
                  </a:txBody>
                  <a:tcPr marL="8987" marR="8987" marT="8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0.6377</a:t>
                      </a:r>
                    </a:p>
                  </a:txBody>
                  <a:tcPr marL="8987" marR="8987" marT="8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75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Usual Provider of care</a:t>
                      </a:r>
                    </a:p>
                  </a:txBody>
                  <a:tcPr marL="8987" marR="8987" marT="89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0.5014</a:t>
                      </a:r>
                    </a:p>
                  </a:txBody>
                  <a:tcPr marL="8987" marR="8987" marT="8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-0.5649</a:t>
                      </a:r>
                    </a:p>
                  </a:txBody>
                  <a:tcPr marL="8987" marR="8987" marT="8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1.5677</a:t>
                      </a:r>
                    </a:p>
                  </a:txBody>
                  <a:tcPr marL="8987" marR="8987" marT="8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88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Not covered</a:t>
                      </a:r>
                    </a:p>
                  </a:txBody>
                  <a:tcPr marL="8987" marR="8987" marT="89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-0.664</a:t>
                      </a:r>
                    </a:p>
                  </a:txBody>
                  <a:tcPr marL="8987" marR="8987" marT="8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-2.1056</a:t>
                      </a:r>
                    </a:p>
                  </a:txBody>
                  <a:tcPr marL="8987" marR="8987" marT="8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0.7775</a:t>
                      </a:r>
                    </a:p>
                  </a:txBody>
                  <a:tcPr marL="8987" marR="8987" marT="8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75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Delayed or not received care</a:t>
                      </a:r>
                    </a:p>
                  </a:txBody>
                  <a:tcPr marL="8987" marR="8987" marT="89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6.3243**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987" marR="8987" marT="8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1.5895</a:t>
                      </a:r>
                    </a:p>
                  </a:txBody>
                  <a:tcPr marL="8987" marR="8987" marT="8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11.0591</a:t>
                      </a:r>
                    </a:p>
                  </a:txBody>
                  <a:tcPr marL="8987" marR="8987" marT="8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75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 physical exam</a:t>
                      </a:r>
                    </a:p>
                  </a:txBody>
                  <a:tcPr marL="8987" marR="8987" marT="89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2.6052***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987" marR="8987" marT="8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1.6914</a:t>
                      </a:r>
                    </a:p>
                  </a:txBody>
                  <a:tcPr marL="8987" marR="8987" marT="8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3.519</a:t>
                      </a:r>
                    </a:p>
                  </a:txBody>
                  <a:tcPr marL="8987" marR="8987" marT="8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75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Lack of dental care</a:t>
                      </a:r>
                    </a:p>
                  </a:txBody>
                  <a:tcPr marL="8987" marR="8987" marT="89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1.0181</a:t>
                      </a:r>
                    </a:p>
                  </a:txBody>
                  <a:tcPr marL="8987" marR="8987" marT="8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-1.1788</a:t>
                      </a:r>
                    </a:p>
                  </a:txBody>
                  <a:tcPr marL="8987" marR="8987" marT="8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3.215</a:t>
                      </a:r>
                    </a:p>
                  </a:txBody>
                  <a:tcPr marL="8987" marR="8987" marT="8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88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 vision care</a:t>
                      </a:r>
                    </a:p>
                  </a:txBody>
                  <a:tcPr marL="8987" marR="8987" marT="89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0.2214</a:t>
                      </a:r>
                    </a:p>
                  </a:txBody>
                  <a:tcPr marL="8987" marR="8987" marT="8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-0.685</a:t>
                      </a:r>
                    </a:p>
                  </a:txBody>
                  <a:tcPr marL="8987" marR="8987" marT="8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1.1279</a:t>
                      </a:r>
                    </a:p>
                  </a:txBody>
                  <a:tcPr marL="8987" marR="8987" marT="8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88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Age</a:t>
                      </a:r>
                    </a:p>
                  </a:txBody>
                  <a:tcPr marL="8987" marR="8987" marT="89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-0.005</a:t>
                      </a:r>
                    </a:p>
                  </a:txBody>
                  <a:tcPr marL="8987" marR="8987" marT="8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-0.2321</a:t>
                      </a:r>
                    </a:p>
                  </a:txBody>
                  <a:tcPr marL="8987" marR="8987" marT="8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0.2219</a:t>
                      </a:r>
                    </a:p>
                  </a:txBody>
                  <a:tcPr marL="8987" marR="8987" marT="8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88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Race</a:t>
                      </a:r>
                    </a:p>
                  </a:txBody>
                  <a:tcPr marL="8987" marR="8987" marT="89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0.194</a:t>
                      </a:r>
                    </a:p>
                  </a:txBody>
                  <a:tcPr marL="8987" marR="8987" marT="8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-0.6871</a:t>
                      </a:r>
                    </a:p>
                  </a:txBody>
                  <a:tcPr marL="8987" marR="8987" marT="8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1.0751</a:t>
                      </a:r>
                    </a:p>
                  </a:txBody>
                  <a:tcPr marL="8987" marR="8987" marT="8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75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 personal doctor</a:t>
                      </a:r>
                    </a:p>
                  </a:txBody>
                  <a:tcPr marL="8987" marR="8987" marT="89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-0.0001</a:t>
                      </a:r>
                    </a:p>
                  </a:txBody>
                  <a:tcPr marL="8987" marR="8987" marT="8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-0.0461</a:t>
                      </a:r>
                    </a:p>
                  </a:txBody>
                  <a:tcPr marL="8987" marR="8987" marT="8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0.0457</a:t>
                      </a:r>
                    </a:p>
                  </a:txBody>
                  <a:tcPr marL="8987" marR="8987" marT="8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88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Premature</a:t>
                      </a:r>
                    </a:p>
                  </a:txBody>
                  <a:tcPr marL="8987" marR="8987" marT="89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2.0453</a:t>
                      </a:r>
                    </a:p>
                  </a:txBody>
                  <a:tcPr marL="8987" marR="8987" marT="8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-1.6678</a:t>
                      </a:r>
                    </a:p>
                  </a:txBody>
                  <a:tcPr marL="8987" marR="8987" marT="8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5.7585</a:t>
                      </a:r>
                    </a:p>
                  </a:txBody>
                  <a:tcPr marL="8987" marR="8987" marT="8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88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Sex</a:t>
                      </a:r>
                    </a:p>
                  </a:txBody>
                  <a:tcPr marL="8987" marR="8987" marT="89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1.617*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987" marR="8987" marT="8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-2.9826</a:t>
                      </a:r>
                    </a:p>
                  </a:txBody>
                  <a:tcPr marL="8987" marR="8987" marT="8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-0.2519</a:t>
                      </a:r>
                    </a:p>
                  </a:txBody>
                  <a:tcPr marL="8987" marR="8987" marT="8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75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Parental education</a:t>
                      </a:r>
                    </a:p>
                  </a:txBody>
                  <a:tcPr marL="8987" marR="8987" marT="89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-0.3751</a:t>
                      </a:r>
                    </a:p>
                  </a:txBody>
                  <a:tcPr marL="8987" marR="8987" marT="8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-1.2521</a:t>
                      </a:r>
                    </a:p>
                  </a:txBody>
                  <a:tcPr marL="8987" marR="8987" marT="8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0.5018</a:t>
                      </a:r>
                    </a:p>
                  </a:txBody>
                  <a:tcPr marL="8987" marR="8987" marT="8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88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Poverty level</a:t>
                      </a:r>
                    </a:p>
                  </a:txBody>
                  <a:tcPr marL="8987" marR="8987" marT="89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-0.2854</a:t>
                      </a:r>
                    </a:p>
                  </a:txBody>
                  <a:tcPr marL="8987" marR="8987" marT="8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-0.6296</a:t>
                      </a:r>
                    </a:p>
                  </a:txBody>
                  <a:tcPr marL="8987" marR="8987" marT="8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0.0588</a:t>
                      </a:r>
                    </a:p>
                  </a:txBody>
                  <a:tcPr marL="8987" marR="8987" marT="8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3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Insurance type</a:t>
                      </a:r>
                    </a:p>
                  </a:txBody>
                  <a:tcPr marL="8987" marR="8987" marT="89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0.0508***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987" marR="8987" marT="8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-0.0793</a:t>
                      </a:r>
                    </a:p>
                  </a:txBody>
                  <a:tcPr marL="8987" marR="8987" marT="8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-0.0222</a:t>
                      </a:r>
                    </a:p>
                  </a:txBody>
                  <a:tcPr marL="8987" marR="8987" marT="8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887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987" marR="8987" marT="898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987" marR="8987" marT="89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987" marR="8987" marT="89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987" marR="8987" marT="89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887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***p&lt;.001 **p&lt;.01 *p&lt;.05</a:t>
                      </a:r>
                    </a:p>
                  </a:txBody>
                  <a:tcPr marL="8987" marR="8987" marT="898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56471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# of obs</a:t>
                      </a:r>
                    </a:p>
                  </a:txBody>
                  <a:tcPr marL="8987" marR="8987" marT="898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1079</a:t>
                      </a:r>
                    </a:p>
                  </a:txBody>
                  <a:tcPr marL="8987" marR="8987" marT="8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987" marR="8987" marT="89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987" marR="8987" marT="89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07223"/>
            <a:ext cx="8229600" cy="1066800"/>
          </a:xfrm>
        </p:spPr>
        <p:txBody>
          <a:bodyPr/>
          <a:lstStyle/>
          <a:p>
            <a:r>
              <a:rPr lang="en-US" dirty="0" smtClean="0"/>
              <a:t>Findings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2927545"/>
          </a:xfrm>
        </p:spPr>
        <p:txBody>
          <a:bodyPr>
            <a:normAutofit/>
          </a:bodyPr>
          <a:lstStyle/>
          <a:p>
            <a:r>
              <a:rPr lang="en-US" dirty="0" smtClean="0"/>
              <a:t>Children in West Virginia have a higher health burden than children in Virginia</a:t>
            </a:r>
          </a:p>
          <a:p>
            <a:r>
              <a:rPr lang="en-US" dirty="0" smtClean="0"/>
              <a:t>Children in West Virginia are not receiving the needed care from a usual provider of care</a:t>
            </a:r>
          </a:p>
          <a:p>
            <a:r>
              <a:rPr lang="en-US" dirty="0" smtClean="0"/>
              <a:t>Children in West Virginia have a worse health status when their poverty level is high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Findings 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14600"/>
            <a:ext cx="8229600" cy="2551176"/>
          </a:xfrm>
        </p:spPr>
        <p:txBody>
          <a:bodyPr/>
          <a:lstStyle/>
          <a:p>
            <a:r>
              <a:rPr lang="en-US" dirty="0" smtClean="0"/>
              <a:t>Children in Virginia who do not receive physical exams have worse health status</a:t>
            </a:r>
          </a:p>
          <a:p>
            <a:r>
              <a:rPr lang="en-US" dirty="0" smtClean="0"/>
              <a:t>Children in Virginia who have public insurance have worse health than children with no insurance coverage at all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Policy Implications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Expansion of Medicaid through the Affordable </a:t>
            </a:r>
            <a:r>
              <a:rPr lang="en-US" smtClean="0"/>
              <a:t>Care Act</a:t>
            </a:r>
          </a:p>
          <a:p>
            <a:pPr lvl="1"/>
            <a:r>
              <a:rPr lang="en-US" dirty="0" smtClean="0"/>
              <a:t>“cover the gap” between current Medicaid eligibility and families being able to afford private health insurance using marketplace subsides</a:t>
            </a:r>
          </a:p>
          <a:p>
            <a:pPr lvl="1"/>
            <a:r>
              <a:rPr lang="en-US" dirty="0" smtClean="0"/>
              <a:t>West Virginia is expanding Medicaid coverage, whereas Virginia is not expanding  Medicaid coverage</a:t>
            </a:r>
          </a:p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5250" y="-69850"/>
            <a:ext cx="9334500" cy="69977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8780"/>
            <a:ext cx="8229600" cy="1066800"/>
          </a:xfrm>
        </p:spPr>
        <p:txBody>
          <a:bodyPr/>
          <a:lstStyle/>
          <a:p>
            <a:r>
              <a:rPr lang="en-US" dirty="0" smtClean="0"/>
              <a:t>Limitations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14136"/>
            <a:ext cx="8229600" cy="4325112"/>
          </a:xfrm>
        </p:spPr>
        <p:txBody>
          <a:bodyPr/>
          <a:lstStyle/>
          <a:p>
            <a:r>
              <a:rPr lang="en-US" dirty="0" smtClean="0"/>
              <a:t>Comparison group is not completely outside of Appalachia</a:t>
            </a: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Who answered the survey?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Appalachian region and access to healthcare has limited research to reference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943015"/>
            <a:ext cx="8229600" cy="1069848"/>
          </a:xfrm>
        </p:spPr>
        <p:txBody>
          <a:bodyPr/>
          <a:lstStyle/>
          <a:p>
            <a:pPr algn="ctr"/>
            <a:r>
              <a:rPr lang="en-US" dirty="0" smtClean="0"/>
              <a:t>Thank You!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ＭＳ ゴシック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Urban.thmx</Template>
  <TotalTime>6625</TotalTime>
  <Words>1649</Words>
  <Application>Microsoft Office PowerPoint</Application>
  <PresentationFormat>On-screen Show (4:3)</PresentationFormat>
  <Paragraphs>331</Paragraphs>
  <Slides>22</Slides>
  <Notes>19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Calibri</vt:lpstr>
      <vt:lpstr>Georgia</vt:lpstr>
      <vt:lpstr>Trebuchet MS</vt:lpstr>
      <vt:lpstr>Wingdings 2</vt:lpstr>
      <vt:lpstr>Urban</vt:lpstr>
      <vt:lpstr>Factors Associated with Health Status for Children in Cross-border Appalachian States</vt:lpstr>
      <vt:lpstr>My Interest</vt:lpstr>
      <vt:lpstr>My Interest Cont.</vt:lpstr>
      <vt:lpstr>Introduction</vt:lpstr>
      <vt:lpstr>Appalachian Region</vt:lpstr>
      <vt:lpstr>Quick Facts</vt:lpstr>
      <vt:lpstr>Quick Facts Cont.</vt:lpstr>
      <vt:lpstr>Literature Review</vt:lpstr>
      <vt:lpstr>Literature Review Cont.</vt:lpstr>
      <vt:lpstr>Literature Review Cont.</vt:lpstr>
      <vt:lpstr>The Present Study</vt:lpstr>
      <vt:lpstr>Measures and Analysis </vt:lpstr>
      <vt:lpstr>Methods and Analysis Cont.</vt:lpstr>
      <vt:lpstr>Sample Statistics</vt:lpstr>
      <vt:lpstr>Results: Logistic Regressions</vt:lpstr>
      <vt:lpstr>Results: Logistic Regressions Cont.</vt:lpstr>
      <vt:lpstr>Findings</vt:lpstr>
      <vt:lpstr>Findings Cont.</vt:lpstr>
      <vt:lpstr>Policy Implications</vt:lpstr>
      <vt:lpstr>PowerPoint Presentation</vt:lpstr>
      <vt:lpstr>Limitations</vt:lpstr>
      <vt:lpstr>Thank You!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Access to Healthcare Among Children in West Virginia Vs. Virginia</dc:title>
  <dc:creator>Tonimarie Black</dc:creator>
  <cp:lastModifiedBy>Joseph Black</cp:lastModifiedBy>
  <cp:revision>117</cp:revision>
  <cp:lastPrinted>2014-04-16T19:23:20Z</cp:lastPrinted>
  <dcterms:created xsi:type="dcterms:W3CDTF">2014-11-06T13:16:30Z</dcterms:created>
  <dcterms:modified xsi:type="dcterms:W3CDTF">2014-11-14T13:45:22Z</dcterms:modified>
</cp:coreProperties>
</file>