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78" r:id="rId3"/>
    <p:sldId id="258" r:id="rId4"/>
    <p:sldId id="275" r:id="rId5"/>
    <p:sldId id="257" r:id="rId6"/>
    <p:sldId id="259" r:id="rId7"/>
    <p:sldId id="276" r:id="rId8"/>
    <p:sldId id="269" r:id="rId9"/>
    <p:sldId id="279" r:id="rId10"/>
    <p:sldId id="267" r:id="rId11"/>
    <p:sldId id="268" r:id="rId12"/>
    <p:sldId id="260" r:id="rId13"/>
    <p:sldId id="261" r:id="rId14"/>
    <p:sldId id="270" r:id="rId15"/>
    <p:sldId id="282" r:id="rId16"/>
    <p:sldId id="280" r:id="rId17"/>
    <p:sldId id="283" r:id="rId18"/>
    <p:sldId id="266" r:id="rId19"/>
  </p:sldIdLst>
  <p:sldSz cx="9144000" cy="6858000" type="screen4x3"/>
  <p:notesSz cx="6858000" cy="9144000"/>
  <p:custDataLst>
    <p:tags r:id="rId2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D9"/>
    <a:srgbClr val="A20027"/>
    <a:srgbClr val="7A001D"/>
    <a:srgbClr val="960024"/>
    <a:srgbClr val="CC0033"/>
    <a:srgbClr val="FFFF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8" autoAdjust="0"/>
    <p:restoredTop sz="96803" autoAdjust="0"/>
  </p:normalViewPr>
  <p:slideViewPr>
    <p:cSldViewPr snapToGrid="0">
      <p:cViewPr>
        <p:scale>
          <a:sx n="66" d="100"/>
          <a:sy n="66" d="100"/>
        </p:scale>
        <p:origin x="-1146" y="-9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6D26318-74E9-4745-8B99-D85478D2B8A7}" type="datetimeFigureOut">
              <a:rPr lang="en-US"/>
              <a:pPr>
                <a:defRPr/>
              </a:pPr>
              <a:t>11/9/2014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0F2E98D-10B1-4392-BB48-EA0566ABCCAA}" type="slidenum">
              <a:rPr lang="en-US"/>
              <a:pPr>
                <a:defRPr/>
              </a:pPr>
              <a:t>‹#›</a:t>
            </a:fld>
            <a:endParaRPr lang="en-US"/>
          </a:p>
        </p:txBody>
      </p:sp>
    </p:spTree>
    <p:extLst>
      <p:ext uri="{BB962C8B-B14F-4D97-AF65-F5344CB8AC3E}">
        <p14:creationId xmlns:p14="http://schemas.microsoft.com/office/powerpoint/2010/main" val="6530072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0087D4C-99F2-4C67-AB57-26DD044890BC}" type="slidenum">
              <a:rPr lang="en-US" altLang="en-US" smtClean="0">
                <a:latin typeface="Arial" charset="0"/>
              </a:rPr>
              <a:pPr eaLnBrk="1" hangingPunct="1">
                <a:spcBef>
                  <a:spcPct val="0"/>
                </a:spcBef>
              </a:pPr>
              <a:t>1</a:t>
            </a:fld>
            <a:endParaRPr lang="en-US" alt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New course taught for the first time fall 2013…named  Promoting Healthy Populations, 5 cr course (3/2)</a:t>
            </a:r>
          </a:p>
          <a:p>
            <a:endParaRPr lang="en-US" altLang="en-US" smtClean="0"/>
          </a:p>
          <a:p>
            <a:r>
              <a:rPr lang="en-US" altLang="en-US" smtClean="0"/>
              <a:t>Previous curriculum focused almost entirely on the acute care setting….community not addressed until the last semester in senior year</a:t>
            </a:r>
          </a:p>
          <a:p>
            <a:r>
              <a:rPr lang="en-US" altLang="en-US" smtClean="0"/>
              <a:t>Intent was to introduce these concepts earlier</a:t>
            </a:r>
          </a:p>
          <a:p>
            <a:endParaRPr lang="en-US" alt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4F077FC-B5D4-4E52-9569-60695D61D8B0}" type="slidenum">
              <a:rPr lang="en-US" altLang="en-US" smtClean="0">
                <a:latin typeface="Arial" charset="0"/>
              </a:rPr>
              <a:pPr eaLnBrk="1" hangingPunct="1">
                <a:spcBef>
                  <a:spcPct val="0"/>
                </a:spcBef>
              </a:pPr>
              <a:t>2</a:t>
            </a:fld>
            <a:endParaRPr lang="en-US" alt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Talk</a:t>
            </a:r>
            <a:r>
              <a:rPr lang="en-US" altLang="en-US" baseline="0" dirty="0" smtClean="0"/>
              <a:t> about Goal U. and Culture of Care</a:t>
            </a:r>
            <a:endParaRPr lang="en-US" alt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0D0D347-2D51-42F1-B01A-EC1777BFEA47}" type="slidenum">
              <a:rPr lang="en-US" altLang="en-US" smtClean="0">
                <a:latin typeface="Arial" charset="0"/>
              </a:rPr>
              <a:pPr eaLnBrk="1" hangingPunct="1">
                <a:spcBef>
                  <a:spcPct val="0"/>
                </a:spcBef>
              </a:pPr>
              <a:t>5</a:t>
            </a:fld>
            <a:endParaRPr lang="en-US" alt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Social Class determines health------upper SES lives in a duplex with a lower SES, the lower SES will have better health</a:t>
            </a:r>
          </a:p>
          <a:p>
            <a:r>
              <a:rPr lang="en-US" altLang="en-US" smtClean="0"/>
              <a:t>Dominant Monkey-creates optimal environment (same with people) has control, decreased stress than subordinate</a:t>
            </a:r>
          </a:p>
          <a:p>
            <a:r>
              <a:rPr lang="en-US" altLang="en-US" smtClean="0"/>
              <a:t>Subordinate Monkey- no control, chronic stress, increased cortisol, increased heart rate, increased plaque in arteries</a:t>
            </a:r>
          </a:p>
          <a:p>
            <a:r>
              <a:rPr lang="en-US" altLang="en-US" smtClean="0"/>
              <a:t>Increased education and income- decreased cortisol release during the day</a:t>
            </a:r>
          </a:p>
          <a:p>
            <a:r>
              <a:rPr lang="en-US" altLang="en-US" smtClean="0"/>
              <a:t>Students looked at home county for rankings</a:t>
            </a:r>
          </a:p>
          <a:p>
            <a:endParaRPr lang="en-US" altLang="en-US" smtClean="0"/>
          </a:p>
          <a:p>
            <a:pPr eaLnBrk="1" hangingPunct="1">
              <a:spcBef>
                <a:spcPct val="0"/>
              </a:spcBef>
            </a:pPr>
            <a:endParaRPr lang="en-US" altLang="en-US" smtClean="0"/>
          </a:p>
          <a:p>
            <a:pPr eaLnBrk="1" hangingPunct="1">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DE81479-D7A0-446D-A737-44A3CF784822}" type="slidenum">
              <a:rPr lang="en-US" altLang="en-US" smtClean="0">
                <a:latin typeface="Arial" charset="0"/>
              </a:rPr>
              <a:pPr eaLnBrk="1" hangingPunct="1">
                <a:spcBef>
                  <a:spcPct val="0"/>
                </a:spcBef>
              </a:pPr>
              <a:t>6</a:t>
            </a:fld>
            <a:endParaRPr lang="en-US" altLang="en-US"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Examples from the poverty tool by Yun and Weaver:</a:t>
            </a:r>
          </a:p>
          <a:p>
            <a:pPr marL="228600" indent="-228600">
              <a:buFontTx/>
              <a:buAutoNum type="arabicParenR"/>
              <a:defRPr/>
            </a:pPr>
            <a:r>
              <a:rPr lang="en-US" dirty="0" smtClean="0"/>
              <a:t>People are poor due to circumstances beyond their control, poor people are discriminated against, &amp; we have a responsibility to help them</a:t>
            </a:r>
          </a:p>
          <a:p>
            <a:pPr marL="228600" indent="-228600">
              <a:buFontTx/>
              <a:buAutoNum type="arabicParenR"/>
              <a:defRPr/>
            </a:pPr>
            <a:r>
              <a:rPr lang="en-US" dirty="0" smtClean="0"/>
              <a:t>Welfare mothers have babies to get more money, a lot of fraud in the welfare system, some poor people live better than I do considering all their benefits</a:t>
            </a:r>
          </a:p>
          <a:p>
            <a:pPr marL="228600" indent="-228600">
              <a:buFontTx/>
              <a:buAutoNum type="arabicParenR"/>
              <a:defRPr/>
            </a:pPr>
            <a:r>
              <a:rPr lang="en-US" dirty="0" smtClean="0"/>
              <a:t>Poor people are different from the rest of society, poor people are dirty and dishonest, poor people act differently, have lower intelligence and different set of values</a:t>
            </a:r>
          </a:p>
          <a:p>
            <a:pPr>
              <a:defRPr/>
            </a:pPr>
            <a:endParaRPr lang="en-US" dirty="0" smtClean="0"/>
          </a:p>
          <a:p>
            <a:pPr>
              <a:defRPr/>
            </a:pPr>
            <a:endParaRPr lang="en-US" dirty="0" smtClean="0"/>
          </a:p>
          <a:p>
            <a:pPr>
              <a:defRPr/>
            </a:pPr>
            <a:r>
              <a:rPr lang="en-US" dirty="0" smtClean="0"/>
              <a:t>Paper submitted for review</a:t>
            </a:r>
            <a:endParaRPr lang="en-US" dirty="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153F86-0A97-4C8E-A6DC-28D0D4F8D33A}" type="slidenum">
              <a:rPr lang="en-US" altLang="en-US" smtClean="0">
                <a:latin typeface="Arial" charset="0"/>
              </a:rPr>
              <a:pPr eaLnBrk="1" hangingPunct="1">
                <a:spcBef>
                  <a:spcPct val="0"/>
                </a:spcBef>
              </a:pPr>
              <a:t>8</a:t>
            </a:fld>
            <a:endParaRPr lang="en-US" altLang="en-US"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Proctor, P., Lake D., Jewell, L. et al. Influencing student beliefs about poverty and health through interprofessional community-based educational experiences. Journal of Research Interprofessional Practice Education 2010, 1(2) 145-58.</a:t>
            </a: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9AB0A97-7470-40F7-BDCF-703D64715B51}" type="slidenum">
              <a:rPr lang="en-US" altLang="en-US" smtClean="0">
                <a:latin typeface="Arial" charset="0"/>
              </a:rPr>
              <a:pPr eaLnBrk="1" hangingPunct="1">
                <a:spcBef>
                  <a:spcPct val="0"/>
                </a:spcBef>
              </a:pPr>
              <a:t>9</a:t>
            </a:fld>
            <a:endParaRPr lang="en-US" altLang="en-US"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 The IUSON seeks to positively influence the health of communities served in part by shaping care through partnerships. With over 40,000 students, the Indiana University Bloomington Campus is one such community with health and safety needs that are unique to a large, residential university. The Culture of Care project is a campus wide effort that grew out of a growing nation-wide concern that bad outcomes were happening to students which could be prevented if onlookers had just acted. Based on the concept of bystander intervention, the goal of the project is to teach simple techniques that empower students to take action when they see a situation that is potentially dangerous, even if it is just to call for help. The four specific areas Culture of Care addresses are sexual well-being, mental health, alcohol &amp; drug awareness, and respect. These focus areas tightly align with the Healthy People 2020 objectives and the School of Nursing’s core values of respect and responsibility making this project of importance to nursing.</a:t>
            </a: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7E240E6-A2F6-447D-BEE8-034367770D40}" type="slidenum">
              <a:rPr lang="en-US" altLang="en-US" smtClean="0">
                <a:latin typeface="Arial" charset="0"/>
              </a:rPr>
              <a:pPr eaLnBrk="1" hangingPunct="1">
                <a:spcBef>
                  <a:spcPct val="0"/>
                </a:spcBef>
              </a:pPr>
              <a:t>10</a:t>
            </a:fld>
            <a:endParaRPr lang="en-US" alt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0D8BFF0-CDEC-4C96-934B-E982B16983B7}" type="slidenum">
              <a:rPr lang="en-US" altLang="en-US" smtClean="0">
                <a:latin typeface="Arial" charset="0"/>
              </a:rPr>
              <a:pPr eaLnBrk="1" hangingPunct="1">
                <a:spcBef>
                  <a:spcPct val="0"/>
                </a:spcBef>
              </a:pPr>
              <a:t>11</a:t>
            </a:fld>
            <a:endParaRPr lang="en-US" alt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Courage is Non Conformity and Silence is Acceptance = TAKE A STAND!</a:t>
            </a:r>
          </a:p>
          <a:p>
            <a:r>
              <a:rPr lang="en-US" altLang="en-US" smtClean="0"/>
              <a:t>Need confidence: communication skills</a:t>
            </a:r>
          </a:p>
          <a:p>
            <a:r>
              <a:rPr lang="en-US" altLang="en-US" smtClean="0"/>
              <a:t>Assertive: think of actions</a:t>
            </a:r>
          </a:p>
          <a:p>
            <a:r>
              <a:rPr lang="en-US" altLang="en-US" smtClean="0"/>
              <a:t>Make a Plan: talk to someone else, safety in numbers, get help</a:t>
            </a:r>
          </a:p>
          <a:p>
            <a:r>
              <a:rPr lang="en-US" altLang="en-US" smtClean="0"/>
              <a:t>Affective words can use:</a:t>
            </a:r>
          </a:p>
          <a:p>
            <a:r>
              <a:rPr lang="en-US" altLang="en-US" smtClean="0"/>
              <a:t>I care</a:t>
            </a:r>
          </a:p>
          <a:p>
            <a:r>
              <a:rPr lang="en-US" altLang="en-US" smtClean="0"/>
              <a:t>I noticed (that you aren’t going to class)</a:t>
            </a:r>
          </a:p>
          <a:p>
            <a:r>
              <a:rPr lang="en-US" altLang="en-US" smtClean="0"/>
              <a:t>I feel (uncomfortable when)</a:t>
            </a:r>
          </a:p>
          <a:p>
            <a:r>
              <a:rPr lang="en-US" altLang="en-US" smtClean="0"/>
              <a:t>I want</a:t>
            </a:r>
          </a:p>
          <a:p>
            <a:r>
              <a:rPr lang="en-US" altLang="en-US" smtClean="0"/>
              <a:t>If see hazing= call the Dean of Students Ethics Office</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B885D6A-E56E-426D-80DA-0A6DF87CE8DC}" type="slidenum">
              <a:rPr lang="en-US" altLang="en-US" smtClean="0">
                <a:latin typeface="Arial" charset="0"/>
              </a:rPr>
              <a:pPr eaLnBrk="1" hangingPunct="1">
                <a:spcBef>
                  <a:spcPct val="0"/>
                </a:spcBef>
              </a:pPr>
              <a:t>12</a:t>
            </a:fld>
            <a:endParaRPr lang="en-US" alt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3686E0D-6310-47AD-94AD-13B801CDFD82}" type="slidenum">
              <a:rPr lang="en-US" altLang="en-US" smtClean="0">
                <a:latin typeface="Arial" charset="0"/>
              </a:rPr>
              <a:pPr eaLnBrk="1" hangingPunct="1">
                <a:spcBef>
                  <a:spcPct val="0"/>
                </a:spcBef>
              </a:pPr>
              <a:t>13</a:t>
            </a:fld>
            <a:endParaRPr lang="en-US" alt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Wrote reflection papers </a:t>
            </a:r>
          </a:p>
          <a:p>
            <a:r>
              <a:rPr lang="en-US" altLang="en-US" smtClean="0"/>
              <a:t>“How many people were impacted?”</a:t>
            </a:r>
          </a:p>
          <a:p>
            <a:r>
              <a:rPr lang="en-US" altLang="en-US" smtClean="0"/>
              <a:t>“How did it make you grow?”</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0EC387A-440A-47A6-ACCC-49E5CB89D094}" type="slidenum">
              <a:rPr lang="en-US" altLang="en-US" smtClean="0">
                <a:latin typeface="Arial" charset="0"/>
              </a:rPr>
              <a:pPr eaLnBrk="1" hangingPunct="1">
                <a:spcBef>
                  <a:spcPct val="0"/>
                </a:spcBef>
              </a:pPr>
              <a:t>14</a:t>
            </a:fld>
            <a:endParaRPr lang="en-US" alt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r>
              <a:rPr lang="en-US" altLang="en-US" dirty="0" smtClean="0"/>
              <a:t>Scheduled workshop in the summer with a health coaching expert</a:t>
            </a:r>
          </a:p>
          <a:p>
            <a:r>
              <a:rPr lang="en-US" altLang="en-US" dirty="0" smtClean="0"/>
              <a:t>If view role as helping sick people vs family and community</a:t>
            </a: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08C1652-9E12-4213-859D-C0B75D07BA77}" type="slidenum">
              <a:rPr lang="en-US" altLang="en-US" smtClean="0">
                <a:latin typeface="Arial" charset="0"/>
              </a:rPr>
              <a:pPr eaLnBrk="1" hangingPunct="1">
                <a:spcBef>
                  <a:spcPct val="0"/>
                </a:spcBef>
              </a:pPr>
              <a:t>18</a:t>
            </a:fld>
            <a:endParaRPr lang="en-US" alt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0" y="0"/>
            <a:ext cx="46038" cy="6858000"/>
          </a:xfrm>
          <a:prstGeom prst="rect">
            <a:avLst/>
          </a:prstGeom>
          <a:solidFill>
            <a:srgbClr val="CC0033"/>
          </a:solidFill>
          <a:ln w="9525">
            <a:solidFill>
              <a:srgbClr val="7A001D"/>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mtClean="0"/>
          </a:p>
        </p:txBody>
      </p:sp>
      <p:sp>
        <p:nvSpPr>
          <p:cNvPr id="5" name="Rectangle 10"/>
          <p:cNvSpPr>
            <a:spLocks noChangeArrowheads="1"/>
          </p:cNvSpPr>
          <p:nvPr/>
        </p:nvSpPr>
        <p:spPr bwMode="auto">
          <a:xfrm rot="5400000" flipH="1">
            <a:off x="4572794" y="2291557"/>
            <a:ext cx="46037" cy="9086850"/>
          </a:xfrm>
          <a:prstGeom prst="rect">
            <a:avLst/>
          </a:prstGeom>
          <a:solidFill>
            <a:srgbClr val="CC0033"/>
          </a:solidFill>
          <a:ln w="9525">
            <a:solidFill>
              <a:srgbClr val="7A001D"/>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mtClean="0"/>
          </a:p>
        </p:txBody>
      </p:sp>
      <p:sp>
        <p:nvSpPr>
          <p:cNvPr id="6" name="Line 11"/>
          <p:cNvSpPr>
            <a:spLocks noChangeShapeType="1"/>
          </p:cNvSpPr>
          <p:nvPr/>
        </p:nvSpPr>
        <p:spPr bwMode="auto">
          <a:xfrm>
            <a:off x="609600" y="1117600"/>
            <a:ext cx="0" cy="2095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12"/>
          <p:cNvSpPr>
            <a:spLocks noChangeShapeType="1"/>
          </p:cNvSpPr>
          <p:nvPr/>
        </p:nvSpPr>
        <p:spPr bwMode="auto">
          <a:xfrm>
            <a:off x="596900" y="2616200"/>
            <a:ext cx="789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74" name="Rectangle 2"/>
          <p:cNvSpPr>
            <a:spLocks noGrp="1" noChangeArrowheads="1"/>
          </p:cNvSpPr>
          <p:nvPr>
            <p:ph type="ctrTitle"/>
          </p:nvPr>
        </p:nvSpPr>
        <p:spPr>
          <a:xfrm>
            <a:off x="685800" y="1292225"/>
            <a:ext cx="7772400" cy="1470025"/>
          </a:xfrm>
        </p:spPr>
        <p:txBody>
          <a:bodyPr/>
          <a:lstStyle>
            <a:lvl1pPr>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3543300"/>
            <a:ext cx="6400800" cy="1752600"/>
          </a:xfrm>
        </p:spPr>
        <p:txBody>
          <a:bodyPr/>
          <a:lstStyle>
            <a:lvl1pPr marL="0" indent="0" algn="ctr">
              <a:buFontTx/>
              <a:buNone/>
              <a:defRPr sz="2800"/>
            </a:lvl1pPr>
          </a:lstStyle>
          <a:p>
            <a:r>
              <a:rPr lang="en-US" smtClean="0"/>
              <a:t>Click to edit Master subtitle style</a:t>
            </a:r>
            <a:endParaRPr lang="en-US"/>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0610D6CE-4B6F-4632-85AD-E181162B9314}" type="slidenum">
              <a:rPr lang="en-US"/>
              <a:pPr>
                <a:defRPr/>
              </a:pPr>
              <a:t>‹#›</a:t>
            </a:fld>
            <a:endParaRPr lang="en-US"/>
          </a:p>
        </p:txBody>
      </p:sp>
    </p:spTree>
    <p:extLst>
      <p:ext uri="{BB962C8B-B14F-4D97-AF65-F5344CB8AC3E}">
        <p14:creationId xmlns:p14="http://schemas.microsoft.com/office/powerpoint/2010/main" val="3039841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11"/>
          <p:cNvSpPr>
            <a:spLocks noChangeShapeType="1"/>
          </p:cNvSpPr>
          <p:nvPr/>
        </p:nvSpPr>
        <p:spPr bwMode="auto">
          <a:xfrm>
            <a:off x="609600" y="287338"/>
            <a:ext cx="0" cy="11318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 name="Line 12"/>
          <p:cNvSpPr>
            <a:spLocks noChangeShapeType="1"/>
          </p:cNvSpPr>
          <p:nvPr/>
        </p:nvSpPr>
        <p:spPr bwMode="auto">
          <a:xfrm>
            <a:off x="596900" y="1204913"/>
            <a:ext cx="789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AE14AD91-8DC1-4EF3-8A9C-B97527C8FC6E}" type="slidenum">
              <a:rPr lang="en-US"/>
              <a:pPr>
                <a:defRPr/>
              </a:pPr>
              <a:t>‹#›</a:t>
            </a:fld>
            <a:endParaRPr lang="en-US"/>
          </a:p>
        </p:txBody>
      </p:sp>
    </p:spTree>
    <p:extLst>
      <p:ext uri="{BB962C8B-B14F-4D97-AF65-F5344CB8AC3E}">
        <p14:creationId xmlns:p14="http://schemas.microsoft.com/office/powerpoint/2010/main" val="3130644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Line 11"/>
          <p:cNvSpPr>
            <a:spLocks noChangeShapeType="1"/>
          </p:cNvSpPr>
          <p:nvPr/>
        </p:nvSpPr>
        <p:spPr bwMode="auto">
          <a:xfrm>
            <a:off x="609600" y="3225800"/>
            <a:ext cx="0" cy="2095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 name="Line 12"/>
          <p:cNvSpPr>
            <a:spLocks noChangeShapeType="1"/>
          </p:cNvSpPr>
          <p:nvPr/>
        </p:nvSpPr>
        <p:spPr bwMode="auto">
          <a:xfrm>
            <a:off x="596900" y="4724400"/>
            <a:ext cx="789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722313" y="348374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1983559"/>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B7908AF7-7567-44B0-9F50-C0816F97DE7D}" type="slidenum">
              <a:rPr lang="en-US"/>
              <a:pPr>
                <a:defRPr/>
              </a:pPr>
              <a:t>‹#›</a:t>
            </a:fld>
            <a:endParaRPr lang="en-US"/>
          </a:p>
        </p:txBody>
      </p:sp>
    </p:spTree>
    <p:extLst>
      <p:ext uri="{BB962C8B-B14F-4D97-AF65-F5344CB8AC3E}">
        <p14:creationId xmlns:p14="http://schemas.microsoft.com/office/powerpoint/2010/main" val="2291125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11"/>
          <p:cNvSpPr>
            <a:spLocks noChangeShapeType="1"/>
          </p:cNvSpPr>
          <p:nvPr/>
        </p:nvSpPr>
        <p:spPr bwMode="auto">
          <a:xfrm>
            <a:off x="609600" y="279400"/>
            <a:ext cx="0" cy="11493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2"/>
          <p:cNvSpPr>
            <a:spLocks noChangeShapeType="1"/>
          </p:cNvSpPr>
          <p:nvPr/>
        </p:nvSpPr>
        <p:spPr bwMode="auto">
          <a:xfrm>
            <a:off x="596900" y="1196975"/>
            <a:ext cx="789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p:txBody>
          <a:bodyPr/>
          <a:lstStyle>
            <a:lvl1pPr>
              <a:defRPr/>
            </a:lvl1pPr>
          </a:lstStyle>
          <a:p>
            <a:pPr>
              <a:defRPr/>
            </a:pPr>
            <a:endParaRPr lang="en-US"/>
          </a:p>
        </p:txBody>
      </p:sp>
      <p:sp>
        <p:nvSpPr>
          <p:cNvPr id="8" name="Rectangle 7"/>
          <p:cNvSpPr>
            <a:spLocks noGrp="1" noChangeArrowheads="1"/>
          </p:cNvSpPr>
          <p:nvPr>
            <p:ph type="ftr" sz="quarter" idx="11"/>
          </p:nvPr>
        </p:nvSpPr>
        <p:spPr/>
        <p:txBody>
          <a:bodyPr/>
          <a:lstStyle>
            <a:lvl1pPr>
              <a:defRPr/>
            </a:lvl1pPr>
          </a:lstStyle>
          <a:p>
            <a:pPr>
              <a:defRPr/>
            </a:pPr>
            <a:endParaRPr lang="en-US"/>
          </a:p>
        </p:txBody>
      </p:sp>
      <p:sp>
        <p:nvSpPr>
          <p:cNvPr id="9" name="Rectangle 8"/>
          <p:cNvSpPr>
            <a:spLocks noGrp="1" noChangeArrowheads="1"/>
          </p:cNvSpPr>
          <p:nvPr>
            <p:ph type="sldNum" sz="quarter" idx="12"/>
          </p:nvPr>
        </p:nvSpPr>
        <p:spPr/>
        <p:txBody>
          <a:bodyPr/>
          <a:lstStyle>
            <a:lvl1pPr>
              <a:defRPr/>
            </a:lvl1pPr>
          </a:lstStyle>
          <a:p>
            <a:pPr>
              <a:defRPr/>
            </a:pPr>
            <a:fld id="{3233B813-309C-4BE1-A1A5-FA0D32358DE4}" type="slidenum">
              <a:rPr lang="en-US"/>
              <a:pPr>
                <a:defRPr/>
              </a:pPr>
              <a:t>‹#›</a:t>
            </a:fld>
            <a:endParaRPr lang="en-US"/>
          </a:p>
        </p:txBody>
      </p:sp>
    </p:spTree>
    <p:extLst>
      <p:ext uri="{BB962C8B-B14F-4D97-AF65-F5344CB8AC3E}">
        <p14:creationId xmlns:p14="http://schemas.microsoft.com/office/powerpoint/2010/main" val="2686088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Line 11"/>
          <p:cNvSpPr>
            <a:spLocks noChangeShapeType="1"/>
          </p:cNvSpPr>
          <p:nvPr/>
        </p:nvSpPr>
        <p:spPr bwMode="auto">
          <a:xfrm>
            <a:off x="609600" y="279400"/>
            <a:ext cx="0" cy="11493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12"/>
          <p:cNvSpPr>
            <a:spLocks noChangeShapeType="1"/>
          </p:cNvSpPr>
          <p:nvPr/>
        </p:nvSpPr>
        <p:spPr bwMode="auto">
          <a:xfrm>
            <a:off x="596900" y="1196975"/>
            <a:ext cx="789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Rectangle 4"/>
          <p:cNvSpPr>
            <a:spLocks noGrp="1" noChangeArrowheads="1"/>
          </p:cNvSpPr>
          <p:nvPr>
            <p:ph type="dt" sz="half" idx="10"/>
          </p:nvPr>
        </p:nvSpPr>
        <p:spPr/>
        <p:txBody>
          <a:bodyPr/>
          <a:lstStyle>
            <a:lvl1pPr>
              <a:defRPr/>
            </a:lvl1pPr>
          </a:lstStyle>
          <a:p>
            <a:pPr>
              <a:defRPr/>
            </a:pPr>
            <a:endParaRPr lang="en-US"/>
          </a:p>
        </p:txBody>
      </p:sp>
      <p:sp>
        <p:nvSpPr>
          <p:cNvPr id="10" name="Rectangle 5"/>
          <p:cNvSpPr>
            <a:spLocks noGrp="1" noChangeArrowheads="1"/>
          </p:cNvSpPr>
          <p:nvPr>
            <p:ph type="ftr" sz="quarter" idx="11"/>
          </p:nvPr>
        </p:nvSpPr>
        <p:spPr/>
        <p:txBody>
          <a:bodyPr/>
          <a:lstStyle>
            <a:lvl1pPr>
              <a:defRPr/>
            </a:lvl1pPr>
          </a:lstStyle>
          <a:p>
            <a:pPr>
              <a:defRPr/>
            </a:pPr>
            <a:endParaRPr lang="en-US"/>
          </a:p>
        </p:txBody>
      </p:sp>
      <p:sp>
        <p:nvSpPr>
          <p:cNvPr id="11" name="Rectangle 6"/>
          <p:cNvSpPr>
            <a:spLocks noGrp="1" noChangeArrowheads="1"/>
          </p:cNvSpPr>
          <p:nvPr>
            <p:ph type="sldNum" sz="quarter" idx="12"/>
          </p:nvPr>
        </p:nvSpPr>
        <p:spPr/>
        <p:txBody>
          <a:bodyPr/>
          <a:lstStyle>
            <a:lvl1pPr>
              <a:defRPr/>
            </a:lvl1pPr>
          </a:lstStyle>
          <a:p>
            <a:pPr>
              <a:defRPr/>
            </a:pPr>
            <a:fld id="{F45307A2-EBD4-411E-BEB4-1CF9BE049D90}" type="slidenum">
              <a:rPr lang="en-US"/>
              <a:pPr>
                <a:defRPr/>
              </a:pPr>
              <a:t>‹#›</a:t>
            </a:fld>
            <a:endParaRPr lang="en-US"/>
          </a:p>
        </p:txBody>
      </p:sp>
    </p:spTree>
    <p:extLst>
      <p:ext uri="{BB962C8B-B14F-4D97-AF65-F5344CB8AC3E}">
        <p14:creationId xmlns:p14="http://schemas.microsoft.com/office/powerpoint/2010/main" val="3009787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11"/>
          <p:cNvSpPr>
            <a:spLocks noChangeShapeType="1"/>
          </p:cNvSpPr>
          <p:nvPr/>
        </p:nvSpPr>
        <p:spPr bwMode="auto">
          <a:xfrm>
            <a:off x="609600" y="279400"/>
            <a:ext cx="0" cy="11493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 name="Line 12"/>
          <p:cNvSpPr>
            <a:spLocks noChangeShapeType="1"/>
          </p:cNvSpPr>
          <p:nvPr/>
        </p:nvSpPr>
        <p:spPr bwMode="auto">
          <a:xfrm>
            <a:off x="596900" y="1196975"/>
            <a:ext cx="789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953290F3-C345-4052-B463-AE5BCE6D98C2}" type="slidenum">
              <a:rPr lang="en-US"/>
              <a:pPr>
                <a:defRPr/>
              </a:pPr>
              <a:t>‹#›</a:t>
            </a:fld>
            <a:endParaRPr lang="en-US"/>
          </a:p>
        </p:txBody>
      </p:sp>
    </p:spTree>
    <p:extLst>
      <p:ext uri="{BB962C8B-B14F-4D97-AF65-F5344CB8AC3E}">
        <p14:creationId xmlns:p14="http://schemas.microsoft.com/office/powerpoint/2010/main" val="2005553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BCC4EEC-EB71-465E-B288-3FC05F181F29}" type="slidenum">
              <a:rPr lang="en-US"/>
              <a:pPr>
                <a:defRPr/>
              </a:pPr>
              <a:t>‹#›</a:t>
            </a:fld>
            <a:endParaRPr lang="en-US"/>
          </a:p>
        </p:txBody>
      </p:sp>
    </p:spTree>
    <p:extLst>
      <p:ext uri="{BB962C8B-B14F-4D97-AF65-F5344CB8AC3E}">
        <p14:creationId xmlns:p14="http://schemas.microsoft.com/office/powerpoint/2010/main" val="1093923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F1C10B-9FAC-472F-B82B-6D9DF83C42B8}" type="slidenum">
              <a:rPr lang="en-US"/>
              <a:pPr>
                <a:defRPr/>
              </a:pPr>
              <a:t>‹#›</a:t>
            </a:fld>
            <a:endParaRPr lang="en-US"/>
          </a:p>
        </p:txBody>
      </p:sp>
    </p:spTree>
    <p:extLst>
      <p:ext uri="{BB962C8B-B14F-4D97-AF65-F5344CB8AC3E}">
        <p14:creationId xmlns:p14="http://schemas.microsoft.com/office/powerpoint/2010/main" val="3725839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B743B27-E2EF-49B3-A932-8CF62B299F7D}" type="slidenum">
              <a:rPr lang="en-US"/>
              <a:pPr>
                <a:defRPr/>
              </a:pPr>
              <a:t>‹#›</a:t>
            </a:fld>
            <a:endParaRPr lang="en-US"/>
          </a:p>
        </p:txBody>
      </p:sp>
    </p:spTree>
    <p:extLst>
      <p:ext uri="{BB962C8B-B14F-4D97-AF65-F5344CB8AC3E}">
        <p14:creationId xmlns:p14="http://schemas.microsoft.com/office/powerpoint/2010/main" val="3943738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ACAD64-B421-4793-8EB2-7A5FB7CD0E35}" type="slidenum">
              <a:rPr lang="en-US"/>
              <a:pPr>
                <a:defRPr/>
              </a:pPr>
              <a:t>‹#›</a:t>
            </a:fld>
            <a:endParaRPr lang="en-US"/>
          </a:p>
        </p:txBody>
      </p:sp>
    </p:spTree>
    <p:extLst>
      <p:ext uri="{BB962C8B-B14F-4D97-AF65-F5344CB8AC3E}">
        <p14:creationId xmlns:p14="http://schemas.microsoft.com/office/powerpoint/2010/main" val="1702951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D2E01A8-55B2-45A5-8C24-F5180AFF489B}" type="slidenum">
              <a:rPr lang="en-US"/>
              <a:pPr>
                <a:defRPr/>
              </a:pPr>
              <a:t>‹#›</a:t>
            </a:fld>
            <a:endParaRPr lang="en-US"/>
          </a:p>
        </p:txBody>
      </p:sp>
    </p:spTree>
    <p:extLst>
      <p:ext uri="{BB962C8B-B14F-4D97-AF65-F5344CB8AC3E}">
        <p14:creationId xmlns:p14="http://schemas.microsoft.com/office/powerpoint/2010/main" val="2018609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D9">
            <a:alpha val="50195"/>
          </a:srgb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A31C88A-F3F1-4733-B54E-04BC123326AE}" type="slidenum">
              <a:rPr lang="en-US"/>
              <a:pPr>
                <a:defRPr/>
              </a:pPr>
              <a:t>‹#›</a:t>
            </a:fld>
            <a:endParaRPr lang="en-US"/>
          </a:p>
        </p:txBody>
      </p:sp>
      <p:pic>
        <p:nvPicPr>
          <p:cNvPr id="1031" name="Picture 9" descr="IUSON_signature_tran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6088" y="5783263"/>
            <a:ext cx="394335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p:nvSpPr>
        <p:spPr bwMode="auto">
          <a:xfrm>
            <a:off x="0" y="0"/>
            <a:ext cx="46038" cy="6858000"/>
          </a:xfrm>
          <a:prstGeom prst="rect">
            <a:avLst/>
          </a:prstGeom>
          <a:solidFill>
            <a:srgbClr val="CC0033"/>
          </a:solidFill>
          <a:ln w="9525">
            <a:solidFill>
              <a:srgbClr val="7A001D"/>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mtClean="0"/>
          </a:p>
        </p:txBody>
      </p:sp>
      <p:sp>
        <p:nvSpPr>
          <p:cNvPr id="1033" name="Rectangle 13"/>
          <p:cNvSpPr>
            <a:spLocks noChangeArrowheads="1"/>
          </p:cNvSpPr>
          <p:nvPr/>
        </p:nvSpPr>
        <p:spPr bwMode="auto">
          <a:xfrm rot="5400000" flipH="1">
            <a:off x="4572794" y="2291557"/>
            <a:ext cx="46037" cy="9086850"/>
          </a:xfrm>
          <a:prstGeom prst="rect">
            <a:avLst/>
          </a:prstGeom>
          <a:solidFill>
            <a:srgbClr val="CC0033"/>
          </a:solidFill>
          <a:ln w="9525">
            <a:solidFill>
              <a:srgbClr val="7A001D"/>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mtClean="0"/>
          </a:p>
        </p:txBody>
      </p:sp>
      <p:pic>
        <p:nvPicPr>
          <p:cNvPr id="1034" name="Picture 1"/>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132638" y="5773738"/>
            <a:ext cx="1757362"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2"/>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033963" y="5773738"/>
            <a:ext cx="1751012"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792" r:id="rId7"/>
    <p:sldLayoutId id="2147483793" r:id="rId8"/>
    <p:sldLayoutId id="2147483794" r:id="rId9"/>
    <p:sldLayoutId id="2147483795" r:id="rId10"/>
    <p:sldLayoutId id="2147483796" r:id="rId11"/>
  </p:sldLayoutIdLst>
  <p:txStyles>
    <p:titleStyle>
      <a:lvl1pPr algn="ctr" rtl="0" eaLnBrk="1" fontAlgn="base" hangingPunct="1">
        <a:spcBef>
          <a:spcPct val="0"/>
        </a:spcBef>
        <a:spcAft>
          <a:spcPct val="0"/>
        </a:spcAft>
        <a:defRPr sz="4000">
          <a:solidFill>
            <a:srgbClr val="A20027"/>
          </a:solidFill>
          <a:latin typeface="+mj-lt"/>
          <a:ea typeface="+mj-ea"/>
          <a:cs typeface="+mj-cs"/>
        </a:defRPr>
      </a:lvl1pPr>
      <a:lvl2pPr algn="ctr" rtl="0" eaLnBrk="1" fontAlgn="base" hangingPunct="1">
        <a:spcBef>
          <a:spcPct val="0"/>
        </a:spcBef>
        <a:spcAft>
          <a:spcPct val="0"/>
        </a:spcAft>
        <a:defRPr sz="4000">
          <a:solidFill>
            <a:srgbClr val="A20027"/>
          </a:solidFill>
          <a:latin typeface="Arial" charset="0"/>
        </a:defRPr>
      </a:lvl2pPr>
      <a:lvl3pPr algn="ctr" rtl="0" eaLnBrk="1" fontAlgn="base" hangingPunct="1">
        <a:spcBef>
          <a:spcPct val="0"/>
        </a:spcBef>
        <a:spcAft>
          <a:spcPct val="0"/>
        </a:spcAft>
        <a:defRPr sz="4000">
          <a:solidFill>
            <a:srgbClr val="A20027"/>
          </a:solidFill>
          <a:latin typeface="Arial" charset="0"/>
        </a:defRPr>
      </a:lvl3pPr>
      <a:lvl4pPr algn="ctr" rtl="0" eaLnBrk="1" fontAlgn="base" hangingPunct="1">
        <a:spcBef>
          <a:spcPct val="0"/>
        </a:spcBef>
        <a:spcAft>
          <a:spcPct val="0"/>
        </a:spcAft>
        <a:defRPr sz="4000">
          <a:solidFill>
            <a:srgbClr val="A20027"/>
          </a:solidFill>
          <a:latin typeface="Arial" charset="0"/>
        </a:defRPr>
      </a:lvl4pPr>
      <a:lvl5pPr algn="ctr" rtl="0" eaLnBrk="1" fontAlgn="base" hangingPunct="1">
        <a:spcBef>
          <a:spcPct val="0"/>
        </a:spcBef>
        <a:spcAft>
          <a:spcPct val="0"/>
        </a:spcAft>
        <a:defRPr sz="4000">
          <a:solidFill>
            <a:srgbClr val="A20027"/>
          </a:solidFill>
          <a:latin typeface="Arial" charset="0"/>
        </a:defRPr>
      </a:lvl5pPr>
      <a:lvl6pPr marL="457200" algn="ctr" rtl="0" eaLnBrk="1" fontAlgn="base" hangingPunct="1">
        <a:spcBef>
          <a:spcPct val="0"/>
        </a:spcBef>
        <a:spcAft>
          <a:spcPct val="0"/>
        </a:spcAft>
        <a:defRPr sz="4000">
          <a:solidFill>
            <a:srgbClr val="A20027"/>
          </a:solidFill>
          <a:latin typeface="Arial" charset="0"/>
        </a:defRPr>
      </a:lvl6pPr>
      <a:lvl7pPr marL="914400" algn="ctr" rtl="0" eaLnBrk="1" fontAlgn="base" hangingPunct="1">
        <a:spcBef>
          <a:spcPct val="0"/>
        </a:spcBef>
        <a:spcAft>
          <a:spcPct val="0"/>
        </a:spcAft>
        <a:defRPr sz="4000">
          <a:solidFill>
            <a:srgbClr val="A20027"/>
          </a:solidFill>
          <a:latin typeface="Arial" charset="0"/>
        </a:defRPr>
      </a:lvl7pPr>
      <a:lvl8pPr marL="1371600" algn="ctr" rtl="0" eaLnBrk="1" fontAlgn="base" hangingPunct="1">
        <a:spcBef>
          <a:spcPct val="0"/>
        </a:spcBef>
        <a:spcAft>
          <a:spcPct val="0"/>
        </a:spcAft>
        <a:defRPr sz="4000">
          <a:solidFill>
            <a:srgbClr val="A20027"/>
          </a:solidFill>
          <a:latin typeface="Arial" charset="0"/>
        </a:defRPr>
      </a:lvl8pPr>
      <a:lvl9pPr marL="1828800" algn="ctr" rtl="0" eaLnBrk="1" fontAlgn="base" hangingPunct="1">
        <a:spcBef>
          <a:spcPct val="0"/>
        </a:spcBef>
        <a:spcAft>
          <a:spcPct val="0"/>
        </a:spcAft>
        <a:defRPr sz="4000">
          <a:solidFill>
            <a:srgbClr val="A20027"/>
          </a:solidFill>
          <a:latin typeface="Arial" charset="0"/>
        </a:defRPr>
      </a:lvl9pPr>
    </p:titleStyle>
    <p:bodyStyle>
      <a:lvl1pPr marL="342900" indent="-342900" algn="l" rtl="0" eaLnBrk="1" fontAlgn="base" hangingPunct="1">
        <a:spcBef>
          <a:spcPct val="20000"/>
        </a:spcBef>
        <a:spcAft>
          <a:spcPct val="0"/>
        </a:spcAft>
        <a:buChar char="•"/>
        <a:defRPr sz="3000">
          <a:solidFill>
            <a:srgbClr val="A20027"/>
          </a:solidFill>
          <a:latin typeface="+mn-lt"/>
          <a:ea typeface="+mn-ea"/>
          <a:cs typeface="+mn-cs"/>
        </a:defRPr>
      </a:lvl1pPr>
      <a:lvl2pPr marL="742950" indent="-285750" algn="l" rtl="0" eaLnBrk="1" fontAlgn="base" hangingPunct="1">
        <a:spcBef>
          <a:spcPct val="20000"/>
        </a:spcBef>
        <a:spcAft>
          <a:spcPct val="0"/>
        </a:spcAft>
        <a:buChar char="–"/>
        <a:defRPr sz="2800">
          <a:solidFill>
            <a:srgbClr val="A20027"/>
          </a:solidFill>
          <a:latin typeface="+mn-lt"/>
        </a:defRPr>
      </a:lvl2pPr>
      <a:lvl3pPr marL="1143000" indent="-228600" algn="l" rtl="0" eaLnBrk="1" fontAlgn="base" hangingPunct="1">
        <a:spcBef>
          <a:spcPct val="20000"/>
        </a:spcBef>
        <a:spcAft>
          <a:spcPct val="0"/>
        </a:spcAft>
        <a:buChar char="•"/>
        <a:defRPr sz="2400">
          <a:solidFill>
            <a:srgbClr val="A20027"/>
          </a:solidFill>
          <a:latin typeface="+mn-lt"/>
        </a:defRPr>
      </a:lvl3pPr>
      <a:lvl4pPr marL="1600200" indent="-228600" algn="l" rtl="0" eaLnBrk="1" fontAlgn="base" hangingPunct="1">
        <a:spcBef>
          <a:spcPct val="20000"/>
        </a:spcBef>
        <a:spcAft>
          <a:spcPct val="0"/>
        </a:spcAft>
        <a:buChar char="–"/>
        <a:defRPr sz="2000">
          <a:solidFill>
            <a:srgbClr val="A20027"/>
          </a:solidFill>
          <a:latin typeface="+mn-lt"/>
        </a:defRPr>
      </a:lvl4pPr>
      <a:lvl5pPr marL="2057400" indent="-228600" algn="l" rtl="0" eaLnBrk="1" fontAlgn="base" hangingPunct="1">
        <a:spcBef>
          <a:spcPct val="20000"/>
        </a:spcBef>
        <a:spcAft>
          <a:spcPct val="0"/>
        </a:spcAft>
        <a:buChar char="»"/>
        <a:defRPr sz="2000">
          <a:solidFill>
            <a:srgbClr val="A20027"/>
          </a:solidFill>
          <a:latin typeface="+mn-lt"/>
        </a:defRPr>
      </a:lvl5pPr>
      <a:lvl6pPr marL="2514600" indent="-228600" algn="l" rtl="0" eaLnBrk="1" fontAlgn="base" hangingPunct="1">
        <a:spcBef>
          <a:spcPct val="20000"/>
        </a:spcBef>
        <a:spcAft>
          <a:spcPct val="0"/>
        </a:spcAft>
        <a:buChar char="»"/>
        <a:defRPr sz="2000">
          <a:solidFill>
            <a:srgbClr val="A20027"/>
          </a:solidFill>
          <a:latin typeface="+mn-lt"/>
        </a:defRPr>
      </a:lvl6pPr>
      <a:lvl7pPr marL="2971800" indent="-228600" algn="l" rtl="0" eaLnBrk="1" fontAlgn="base" hangingPunct="1">
        <a:spcBef>
          <a:spcPct val="20000"/>
        </a:spcBef>
        <a:spcAft>
          <a:spcPct val="0"/>
        </a:spcAft>
        <a:buChar char="»"/>
        <a:defRPr sz="2000">
          <a:solidFill>
            <a:srgbClr val="A20027"/>
          </a:solidFill>
          <a:latin typeface="+mn-lt"/>
        </a:defRPr>
      </a:lvl7pPr>
      <a:lvl8pPr marL="3429000" indent="-228600" algn="l" rtl="0" eaLnBrk="1" fontAlgn="base" hangingPunct="1">
        <a:spcBef>
          <a:spcPct val="20000"/>
        </a:spcBef>
        <a:spcAft>
          <a:spcPct val="0"/>
        </a:spcAft>
        <a:buChar char="»"/>
        <a:defRPr sz="2000">
          <a:solidFill>
            <a:srgbClr val="A20027"/>
          </a:solidFill>
          <a:latin typeface="+mn-lt"/>
        </a:defRPr>
      </a:lvl8pPr>
      <a:lvl9pPr marL="3886200" indent="-228600" algn="l" rtl="0" eaLnBrk="1" fontAlgn="base" hangingPunct="1">
        <a:spcBef>
          <a:spcPct val="20000"/>
        </a:spcBef>
        <a:spcAft>
          <a:spcPct val="0"/>
        </a:spcAft>
        <a:buChar char="»"/>
        <a:defRPr sz="2000">
          <a:solidFill>
            <a:srgbClr val="A2002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685800" y="709613"/>
            <a:ext cx="7772400" cy="2052637"/>
          </a:xfrm>
        </p:spPr>
        <p:txBody>
          <a:bodyPr/>
          <a:lstStyle/>
          <a:p>
            <a:r>
              <a:rPr lang="en-US" altLang="en-US" dirty="0" smtClean="0"/>
              <a:t>Engaging Entry Level Undergraduate Nursing Students in Population Health</a:t>
            </a:r>
          </a:p>
        </p:txBody>
      </p:sp>
      <p:sp>
        <p:nvSpPr>
          <p:cNvPr id="8195" name="Subtitle 2"/>
          <p:cNvSpPr>
            <a:spLocks noGrp="1"/>
          </p:cNvSpPr>
          <p:nvPr>
            <p:ph type="subTitle" idx="1"/>
          </p:nvPr>
        </p:nvSpPr>
        <p:spPr>
          <a:xfrm>
            <a:off x="1371600" y="2958353"/>
            <a:ext cx="6400800" cy="2337547"/>
          </a:xfrm>
        </p:spPr>
        <p:txBody>
          <a:bodyPr/>
          <a:lstStyle/>
          <a:p>
            <a:r>
              <a:rPr lang="en-US" altLang="en-US" dirty="0" smtClean="0"/>
              <a:t>Kim Alexander Decker, PhD, RN, CNS</a:t>
            </a:r>
          </a:p>
          <a:p>
            <a:r>
              <a:rPr lang="en-US" altLang="en-US" dirty="0" smtClean="0"/>
              <a:t>Chad Priest, JD, MSN, RN</a:t>
            </a:r>
          </a:p>
          <a:p>
            <a:r>
              <a:rPr lang="en-US" altLang="en-US" dirty="0" smtClean="0"/>
              <a:t>Desiree Hensel, PhD, RN, PCNS-BC, CNE</a:t>
            </a:r>
          </a:p>
          <a:p>
            <a:r>
              <a:rPr lang="en-US" altLang="en-US" dirty="0" smtClean="0"/>
              <a:t>Joyce </a:t>
            </a:r>
            <a:r>
              <a:rPr lang="en-US" altLang="en-US" dirty="0" err="1" smtClean="0"/>
              <a:t>Splann</a:t>
            </a:r>
            <a:r>
              <a:rPr lang="en-US" altLang="en-US" dirty="0" smtClean="0"/>
              <a:t> Krothe, PhD, RN</a:t>
            </a:r>
          </a:p>
          <a:p>
            <a:endParaRPr lang="en-US" altLang="en-US" sz="24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mtClean="0"/>
              <a:t>Promoting Healthy Populations</a:t>
            </a:r>
          </a:p>
        </p:txBody>
      </p:sp>
      <p:sp>
        <p:nvSpPr>
          <p:cNvPr id="9219" name="Content Placeholder 2"/>
          <p:cNvSpPr>
            <a:spLocks noGrp="1"/>
          </p:cNvSpPr>
          <p:nvPr>
            <p:ph idx="1"/>
          </p:nvPr>
        </p:nvSpPr>
        <p:spPr>
          <a:xfrm>
            <a:off x="466725" y="1466850"/>
            <a:ext cx="8229600" cy="4525963"/>
          </a:xfrm>
        </p:spPr>
        <p:txBody>
          <a:bodyPr/>
          <a:lstStyle/>
          <a:p>
            <a:r>
              <a:rPr lang="en-US" altLang="en-US" smtClean="0"/>
              <a:t>Course is part of a major BSN curriculum revision </a:t>
            </a:r>
          </a:p>
          <a:p>
            <a:endParaRPr lang="en-US" altLang="en-US" smtClean="0"/>
          </a:p>
          <a:p>
            <a:r>
              <a:rPr lang="en-US" altLang="en-US" smtClean="0"/>
              <a:t>Introductory level course in first semester</a:t>
            </a:r>
          </a:p>
          <a:p>
            <a:endParaRPr lang="en-US" altLang="en-US" smtClean="0"/>
          </a:p>
          <a:p>
            <a:r>
              <a:rPr lang="en-US" altLang="en-US" smtClean="0"/>
              <a:t>Intent was to introduce community based concepts at the very beginning of the nursing curriculum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smtClean="0"/>
              <a:t>Expected Course Competencies</a:t>
            </a:r>
          </a:p>
        </p:txBody>
      </p:sp>
      <p:sp>
        <p:nvSpPr>
          <p:cNvPr id="3" name="Content Placeholder 2"/>
          <p:cNvSpPr>
            <a:spLocks noGrp="1"/>
          </p:cNvSpPr>
          <p:nvPr>
            <p:ph idx="1"/>
          </p:nvPr>
        </p:nvSpPr>
        <p:spPr>
          <a:xfrm>
            <a:off x="484188" y="1839913"/>
            <a:ext cx="8229600" cy="4525962"/>
          </a:xfrm>
        </p:spPr>
        <p:txBody>
          <a:bodyPr/>
          <a:lstStyle/>
          <a:p>
            <a:pPr marL="514350" indent="-514350">
              <a:buFontTx/>
              <a:buAutoNum type="arabicParenR"/>
              <a:defRPr/>
            </a:pPr>
            <a:r>
              <a:rPr lang="en-US" dirty="0" smtClean="0"/>
              <a:t>Employ </a:t>
            </a:r>
            <a:r>
              <a:rPr lang="en-US" dirty="0"/>
              <a:t>introductory community </a:t>
            </a:r>
            <a:r>
              <a:rPr lang="en-US" dirty="0" smtClean="0"/>
              <a:t>assessment concepts </a:t>
            </a:r>
            <a:r>
              <a:rPr lang="en-US" dirty="0"/>
              <a:t>to an identified geographic area and/or population</a:t>
            </a:r>
            <a:r>
              <a:rPr lang="en-US" dirty="0" smtClean="0"/>
              <a:t>.</a:t>
            </a:r>
          </a:p>
          <a:p>
            <a:pPr marL="0" indent="0">
              <a:buFontTx/>
              <a:buNone/>
              <a:defRPr/>
            </a:pPr>
            <a:endParaRPr lang="en-US" dirty="0"/>
          </a:p>
          <a:p>
            <a:pPr marL="0" indent="0">
              <a:buFontTx/>
              <a:buNone/>
              <a:defRPr/>
            </a:pPr>
            <a:r>
              <a:rPr lang="en-US" dirty="0" smtClean="0"/>
              <a:t>2) Apply </a:t>
            </a:r>
            <a:r>
              <a:rPr lang="en-US" dirty="0"/>
              <a:t>growth and development concepts </a:t>
            </a:r>
            <a:r>
              <a:rPr lang="en-US" dirty="0" smtClean="0"/>
              <a:t>in</a:t>
            </a:r>
          </a:p>
          <a:p>
            <a:pPr marL="0" indent="0">
              <a:buFontTx/>
              <a:buNone/>
              <a:defRPr/>
            </a:pPr>
            <a:r>
              <a:rPr lang="en-US" dirty="0"/>
              <a:t> </a:t>
            </a:r>
            <a:r>
              <a:rPr lang="en-US" dirty="0" smtClean="0"/>
              <a:t>   the care of individuals and families.</a:t>
            </a:r>
          </a:p>
          <a:p>
            <a:pPr marL="0" indent="0">
              <a:buFontTx/>
              <a:buNone/>
              <a:defRPr/>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mtClean="0"/>
              <a:t>Expected Course Competencies</a:t>
            </a:r>
          </a:p>
        </p:txBody>
      </p:sp>
      <p:sp>
        <p:nvSpPr>
          <p:cNvPr id="11267" name="Content Placeholder 2"/>
          <p:cNvSpPr>
            <a:spLocks noGrp="1"/>
          </p:cNvSpPr>
          <p:nvPr>
            <p:ph idx="1"/>
          </p:nvPr>
        </p:nvSpPr>
        <p:spPr>
          <a:xfrm>
            <a:off x="474663" y="1633538"/>
            <a:ext cx="8229600" cy="4767262"/>
          </a:xfrm>
        </p:spPr>
        <p:txBody>
          <a:bodyPr/>
          <a:lstStyle/>
          <a:p>
            <a:pPr marL="0" indent="0">
              <a:buFontTx/>
              <a:buNone/>
            </a:pPr>
            <a:r>
              <a:rPr lang="en-US" altLang="en-US" smtClean="0"/>
              <a:t>3) Integrate data, class concepts, and partner site needs to provide a service project for the partnering site or agency.</a:t>
            </a:r>
          </a:p>
          <a:p>
            <a:pPr marL="0" indent="0">
              <a:buFontTx/>
              <a:buNone/>
            </a:pPr>
            <a:endParaRPr lang="en-US" altLang="en-US" smtClean="0"/>
          </a:p>
          <a:p>
            <a:pPr marL="0" indent="0">
              <a:buFontTx/>
              <a:buNone/>
            </a:pPr>
            <a:r>
              <a:rPr lang="en-US" altLang="en-US" smtClean="0"/>
              <a:t>4) Conduct a focused assessment of an individual or family with regard to selected health behaviors in order to create an individualized health promotion plan.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t>Course Overview</a:t>
            </a:r>
          </a:p>
        </p:txBody>
      </p:sp>
      <p:sp>
        <p:nvSpPr>
          <p:cNvPr id="12291" name="Content Placeholder 2"/>
          <p:cNvSpPr>
            <a:spLocks noGrp="1"/>
          </p:cNvSpPr>
          <p:nvPr>
            <p:ph idx="1"/>
          </p:nvPr>
        </p:nvSpPr>
        <p:spPr>
          <a:xfrm>
            <a:off x="439738" y="1846263"/>
            <a:ext cx="8229600" cy="5078412"/>
          </a:xfrm>
        </p:spPr>
        <p:txBody>
          <a:bodyPr/>
          <a:lstStyle/>
          <a:p>
            <a:r>
              <a:rPr lang="en-US" altLang="en-US" dirty="0" smtClean="0"/>
              <a:t>Social Determinants of Health Overview</a:t>
            </a:r>
          </a:p>
          <a:p>
            <a:r>
              <a:rPr lang="en-US" altLang="en-US" dirty="0" smtClean="0"/>
              <a:t>Poverty Simulation</a:t>
            </a:r>
          </a:p>
          <a:p>
            <a:r>
              <a:rPr lang="en-US" altLang="en-US" dirty="0" smtClean="0"/>
              <a:t>Windshield Survey</a:t>
            </a:r>
          </a:p>
          <a:p>
            <a:r>
              <a:rPr lang="en-US" altLang="en-US" dirty="0" smtClean="0"/>
              <a:t>Culture of Care</a:t>
            </a:r>
          </a:p>
          <a:p>
            <a:r>
              <a:rPr lang="en-US" altLang="en-US" dirty="0" smtClean="0"/>
              <a:t>Goal </a:t>
            </a:r>
            <a:r>
              <a:rPr lang="en-US" altLang="en-US" dirty="0"/>
              <a:t>University</a:t>
            </a:r>
          </a:p>
          <a:p>
            <a:endParaRPr lang="en-US" altLang="en-US" dirty="0" smtClean="0"/>
          </a:p>
          <a:p>
            <a:endParaRPr lang="en-US" altLang="en-US" dirty="0" smtClean="0"/>
          </a:p>
          <a:p>
            <a:pPr marL="0" indent="0">
              <a:buNone/>
            </a:pPr>
            <a:endParaRPr lang="en-US" alt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mtClean="0"/>
              <a:t>Unnatural Causes</a:t>
            </a:r>
          </a:p>
        </p:txBody>
      </p:sp>
      <p:sp>
        <p:nvSpPr>
          <p:cNvPr id="13315" name="Content Placeholder 2"/>
          <p:cNvSpPr>
            <a:spLocks noGrp="1"/>
          </p:cNvSpPr>
          <p:nvPr>
            <p:ph idx="1"/>
          </p:nvPr>
        </p:nvSpPr>
        <p:spPr>
          <a:xfrm>
            <a:off x="466725" y="1803400"/>
            <a:ext cx="8229600" cy="4525963"/>
          </a:xfrm>
        </p:spPr>
        <p:txBody>
          <a:bodyPr/>
          <a:lstStyle/>
          <a:p>
            <a:r>
              <a:rPr lang="en-US" altLang="en-US" sz="2800" smtClean="0"/>
              <a:t>Introduction to Social Determinants of Health</a:t>
            </a:r>
          </a:p>
          <a:p>
            <a:r>
              <a:rPr lang="en-US" altLang="en-US" sz="2800" smtClean="0"/>
              <a:t>Lack of health care does not cause disease</a:t>
            </a:r>
          </a:p>
          <a:p>
            <a:r>
              <a:rPr lang="en-US" altLang="en-US" sz="2800" smtClean="0"/>
              <a:t>Geographic patterns of disease</a:t>
            </a:r>
          </a:p>
          <a:p>
            <a:r>
              <a:rPr lang="en-US" altLang="en-US" sz="2800" smtClean="0"/>
              <a:t>International rankings for leading health indices</a:t>
            </a:r>
          </a:p>
          <a:p>
            <a:r>
              <a:rPr lang="en-US" altLang="en-US" sz="2800" smtClean="0"/>
              <a:t>We can no longer afford to keep treating people’s illnesses without fixing what it is that makes them sick</a:t>
            </a:r>
          </a:p>
          <a:p>
            <a:endParaRPr lang="en-US" alt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42686" y="187553"/>
            <a:ext cx="8229600" cy="1143000"/>
          </a:xfrm>
        </p:spPr>
        <p:txBody>
          <a:bodyPr/>
          <a:lstStyle/>
          <a:p>
            <a:r>
              <a:rPr lang="en-US" altLang="en-US" smtClean="0"/>
              <a:t>Poverty Simulation</a:t>
            </a:r>
          </a:p>
        </p:txBody>
      </p:sp>
      <p:sp>
        <p:nvSpPr>
          <p:cNvPr id="13315" name="Content Placeholder 2"/>
          <p:cNvSpPr>
            <a:spLocks noGrp="1"/>
          </p:cNvSpPr>
          <p:nvPr>
            <p:ph idx="1"/>
          </p:nvPr>
        </p:nvSpPr>
        <p:spPr>
          <a:xfrm>
            <a:off x="545420" y="1435327"/>
            <a:ext cx="8229600" cy="4776787"/>
          </a:xfrm>
        </p:spPr>
        <p:txBody>
          <a:bodyPr/>
          <a:lstStyle/>
          <a:p>
            <a:pPr>
              <a:defRPr/>
            </a:pPr>
            <a:r>
              <a:rPr lang="en-US" altLang="en-US" sz="2800" dirty="0" smtClean="0"/>
              <a:t>Utilized vendors who actually work in the roles -13 from the community</a:t>
            </a:r>
          </a:p>
          <a:p>
            <a:pPr>
              <a:defRPr/>
            </a:pPr>
            <a:endParaRPr lang="en-US" altLang="en-US" sz="2800" dirty="0" smtClean="0"/>
          </a:p>
          <a:p>
            <a:pPr>
              <a:defRPr/>
            </a:pPr>
            <a:r>
              <a:rPr lang="en-US" altLang="en-US" sz="2800" dirty="0" smtClean="0"/>
              <a:t>Students lived in Poverty 4 weeks in 15 minutes segments</a:t>
            </a:r>
          </a:p>
          <a:p>
            <a:pPr marL="0" indent="0">
              <a:buNone/>
              <a:defRPr/>
            </a:pPr>
            <a:endParaRPr lang="en-US" altLang="en-US" sz="2800" dirty="0" smtClean="0"/>
          </a:p>
          <a:p>
            <a:pPr>
              <a:defRPr/>
            </a:pPr>
            <a:r>
              <a:rPr lang="en-US" altLang="en-US" sz="2800" dirty="0" smtClean="0"/>
              <a:t>Family must navigate welfare system while procuring food, shelter, child care and healthcare</a:t>
            </a:r>
          </a:p>
          <a:p>
            <a:pPr>
              <a:defRPr/>
            </a:pPr>
            <a:endParaRPr lang="en-US" altLang="en-US" sz="2800" dirty="0" smtClean="0"/>
          </a:p>
          <a:p>
            <a:pPr marL="0" indent="0">
              <a:buFontTx/>
              <a:buNone/>
              <a:defRPr/>
            </a:pPr>
            <a:endParaRPr lang="en-US" altLang="en-US" sz="28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Poverty Simulation</a:t>
            </a:r>
          </a:p>
        </p:txBody>
      </p:sp>
      <p:sp>
        <p:nvSpPr>
          <p:cNvPr id="15363" name="Content Placeholder 2"/>
          <p:cNvSpPr>
            <a:spLocks noGrp="1"/>
          </p:cNvSpPr>
          <p:nvPr>
            <p:ph idx="1"/>
          </p:nvPr>
        </p:nvSpPr>
        <p:spPr>
          <a:xfrm>
            <a:off x="600075" y="965200"/>
            <a:ext cx="8229600" cy="4703763"/>
          </a:xfrm>
        </p:spPr>
        <p:txBody>
          <a:bodyPr/>
          <a:lstStyle/>
          <a:p>
            <a:pPr>
              <a:defRPr/>
            </a:pPr>
            <a:endParaRPr lang="en-US" altLang="en-US" dirty="0" smtClean="0"/>
          </a:p>
          <a:p>
            <a:pPr marL="0" indent="0">
              <a:buFontTx/>
              <a:buNone/>
              <a:defRPr/>
            </a:pPr>
            <a:r>
              <a:rPr lang="en-US" altLang="en-US" dirty="0" smtClean="0"/>
              <a:t>Pre-and posttests showed students:</a:t>
            </a:r>
          </a:p>
          <a:p>
            <a:pPr>
              <a:defRPr/>
            </a:pPr>
            <a:r>
              <a:rPr lang="en-US" altLang="en-US" dirty="0" smtClean="0"/>
              <a:t>Recognized more societal structural perspectives to poverty; </a:t>
            </a:r>
          </a:p>
          <a:p>
            <a:pPr>
              <a:defRPr/>
            </a:pPr>
            <a:r>
              <a:rPr lang="en-US" altLang="en-US" dirty="0"/>
              <a:t>L</a:t>
            </a:r>
            <a:r>
              <a:rPr lang="en-US" altLang="en-US" dirty="0" smtClean="0"/>
              <a:t>ess stigma toward the welfare system following the poverty simulation; </a:t>
            </a:r>
          </a:p>
          <a:p>
            <a:pPr>
              <a:defRPr/>
            </a:pPr>
            <a:r>
              <a:rPr lang="en-US" altLang="en-US" dirty="0"/>
              <a:t>I</a:t>
            </a:r>
            <a:r>
              <a:rPr lang="en-US" altLang="en-US" dirty="0" smtClean="0"/>
              <a:t>ncreased negative perceptions of personal character deficiencies of persons living in poverty. </a:t>
            </a:r>
          </a:p>
          <a:p>
            <a:pPr>
              <a:defRPr/>
            </a:pPr>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Poverty Simulation Conclusions</a:t>
            </a:r>
          </a:p>
        </p:txBody>
      </p:sp>
      <p:sp>
        <p:nvSpPr>
          <p:cNvPr id="17411" name="Content Placeholder 2"/>
          <p:cNvSpPr>
            <a:spLocks noGrp="1"/>
          </p:cNvSpPr>
          <p:nvPr>
            <p:ph idx="1"/>
          </p:nvPr>
        </p:nvSpPr>
        <p:spPr/>
        <p:txBody>
          <a:bodyPr/>
          <a:lstStyle/>
          <a:p>
            <a:r>
              <a:rPr lang="en-US" altLang="en-US" dirty="0" smtClean="0"/>
              <a:t>Poverty Simulations the first step</a:t>
            </a:r>
          </a:p>
          <a:p>
            <a:r>
              <a:rPr lang="en-US" altLang="en-US" dirty="0" smtClean="0"/>
              <a:t>Face-to-face interactions with impoverished community members was needed to help change attitudes. Service Learning experts suggest 20 hours to change attitudes (following junior community health course will work at the Shalom Center-a local daytime homeless resource center)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Culture of Care</a:t>
            </a:r>
          </a:p>
        </p:txBody>
      </p:sp>
      <p:sp>
        <p:nvSpPr>
          <p:cNvPr id="3" name="Content Placeholder 2"/>
          <p:cNvSpPr>
            <a:spLocks noGrp="1"/>
          </p:cNvSpPr>
          <p:nvPr>
            <p:ph idx="1"/>
          </p:nvPr>
        </p:nvSpPr>
        <p:spPr>
          <a:xfrm>
            <a:off x="439738" y="1482725"/>
            <a:ext cx="8229600" cy="4421188"/>
          </a:xfrm>
        </p:spPr>
        <p:txBody>
          <a:bodyPr/>
          <a:lstStyle/>
          <a:p>
            <a:pPr>
              <a:defRPr/>
            </a:pPr>
            <a:r>
              <a:rPr lang="en-US" dirty="0" smtClean="0"/>
              <a:t>Developed due to a nationwide health &amp; safety concern on college campuses</a:t>
            </a:r>
          </a:p>
          <a:p>
            <a:pPr marL="0" indent="0">
              <a:buFontTx/>
              <a:buNone/>
              <a:defRPr/>
            </a:pPr>
            <a:endParaRPr lang="en-US" dirty="0" smtClean="0"/>
          </a:p>
          <a:p>
            <a:pPr>
              <a:defRPr/>
            </a:pPr>
            <a:r>
              <a:rPr lang="en-US" dirty="0" smtClean="0"/>
              <a:t>Campus wide effort-health - 40,000 students </a:t>
            </a:r>
          </a:p>
          <a:p>
            <a:pPr marL="0" indent="0">
              <a:buFontTx/>
              <a:buNone/>
              <a:defRPr/>
            </a:pPr>
            <a:endParaRPr lang="en-US" dirty="0" smtClean="0"/>
          </a:p>
          <a:p>
            <a:pPr>
              <a:defRPr/>
            </a:pPr>
            <a:r>
              <a:rPr lang="en-US" dirty="0" smtClean="0"/>
              <a:t>Poor outcomes happening which could have been prevented if onlookers had just acted</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Culture of Care</a:t>
            </a:r>
          </a:p>
        </p:txBody>
      </p:sp>
      <p:sp>
        <p:nvSpPr>
          <p:cNvPr id="3" name="Content Placeholder 2"/>
          <p:cNvSpPr>
            <a:spLocks noGrp="1"/>
          </p:cNvSpPr>
          <p:nvPr>
            <p:ph idx="1"/>
          </p:nvPr>
        </p:nvSpPr>
        <p:spPr/>
        <p:txBody>
          <a:bodyPr/>
          <a:lstStyle/>
          <a:p>
            <a:pPr marL="0" indent="0">
              <a:buFontTx/>
              <a:buNone/>
              <a:defRPr/>
            </a:pPr>
            <a:r>
              <a:rPr lang="en-US" dirty="0" smtClean="0"/>
              <a:t>Four Specific Areas Addressed:</a:t>
            </a:r>
          </a:p>
          <a:p>
            <a:pPr marL="0" indent="0">
              <a:buFontTx/>
              <a:buNone/>
              <a:defRPr/>
            </a:pPr>
            <a:endParaRPr lang="en-US" dirty="0" smtClean="0"/>
          </a:p>
          <a:p>
            <a:pPr>
              <a:defRPr/>
            </a:pPr>
            <a:r>
              <a:rPr lang="en-US" dirty="0" smtClean="0"/>
              <a:t>Sexual Well-Being</a:t>
            </a:r>
          </a:p>
          <a:p>
            <a:pPr>
              <a:defRPr/>
            </a:pPr>
            <a:r>
              <a:rPr lang="en-US" dirty="0" smtClean="0"/>
              <a:t>Mental Health</a:t>
            </a:r>
          </a:p>
          <a:p>
            <a:pPr>
              <a:defRPr/>
            </a:pPr>
            <a:r>
              <a:rPr lang="en-US" dirty="0" smtClean="0"/>
              <a:t>Alcohol &amp; Drug Awareness</a:t>
            </a:r>
          </a:p>
          <a:p>
            <a:pPr>
              <a:defRPr/>
            </a:pPr>
            <a:r>
              <a:rPr lang="en-US" dirty="0" smtClean="0"/>
              <a:t>Respect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Culture of Care</a:t>
            </a:r>
          </a:p>
        </p:txBody>
      </p:sp>
      <p:sp>
        <p:nvSpPr>
          <p:cNvPr id="20483" name="Content Placeholder 2"/>
          <p:cNvSpPr>
            <a:spLocks noGrp="1"/>
          </p:cNvSpPr>
          <p:nvPr>
            <p:ph idx="1"/>
          </p:nvPr>
        </p:nvSpPr>
        <p:spPr>
          <a:xfrm>
            <a:off x="457200" y="1279525"/>
            <a:ext cx="8229600" cy="4846638"/>
          </a:xfrm>
        </p:spPr>
        <p:txBody>
          <a:bodyPr/>
          <a:lstStyle/>
          <a:p>
            <a:r>
              <a:rPr lang="en-US" altLang="en-US" sz="2800" smtClean="0"/>
              <a:t>Initial 4 hour training for all students</a:t>
            </a:r>
          </a:p>
          <a:p>
            <a:endParaRPr lang="en-US" altLang="en-US" sz="2800" smtClean="0"/>
          </a:p>
          <a:p>
            <a:r>
              <a:rPr lang="en-US" altLang="en-US" sz="2800" smtClean="0"/>
              <a:t>Bystander intervention in different situations</a:t>
            </a:r>
          </a:p>
          <a:p>
            <a:endParaRPr lang="en-US" altLang="en-US" sz="2800" smtClean="0"/>
          </a:p>
          <a:p>
            <a:r>
              <a:rPr lang="en-US" altLang="en-US" sz="2800" smtClean="0"/>
              <a:t>Learned words to use if a friend:</a:t>
            </a:r>
          </a:p>
          <a:p>
            <a:pPr lvl="1"/>
            <a:r>
              <a:rPr lang="en-US" altLang="en-US" smtClean="0"/>
              <a:t>Was drinking too much</a:t>
            </a:r>
          </a:p>
          <a:p>
            <a:pPr lvl="1"/>
            <a:r>
              <a:rPr lang="en-US" altLang="en-US" smtClean="0"/>
              <a:t>Acting in a way might regret the next day</a:t>
            </a:r>
          </a:p>
          <a:p>
            <a:pPr lvl="1"/>
            <a:r>
              <a:rPr lang="en-US" altLang="en-US" smtClean="0"/>
              <a:t>Seemed seriously depressed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Culture of Care</a:t>
            </a:r>
          </a:p>
        </p:txBody>
      </p:sp>
      <p:sp>
        <p:nvSpPr>
          <p:cNvPr id="21507" name="Content Placeholder 2"/>
          <p:cNvSpPr>
            <a:spLocks noGrp="1"/>
          </p:cNvSpPr>
          <p:nvPr>
            <p:ph idx="1"/>
          </p:nvPr>
        </p:nvSpPr>
        <p:spPr/>
        <p:txBody>
          <a:bodyPr/>
          <a:lstStyle/>
          <a:p>
            <a:r>
              <a:rPr lang="en-US" altLang="en-US" dirty="0" smtClean="0"/>
              <a:t>Actual</a:t>
            </a:r>
            <a:r>
              <a:rPr lang="en-US" altLang="en-US" dirty="0"/>
              <a:t> </a:t>
            </a:r>
            <a:r>
              <a:rPr lang="en-US" altLang="en-US" dirty="0" smtClean="0"/>
              <a:t>clinical hours:</a:t>
            </a:r>
          </a:p>
          <a:p>
            <a:pPr lvl="1"/>
            <a:r>
              <a:rPr lang="en-US" altLang="en-US" dirty="0" smtClean="0"/>
              <a:t>Sober Monitor</a:t>
            </a:r>
          </a:p>
          <a:p>
            <a:pPr lvl="1"/>
            <a:r>
              <a:rPr lang="en-US" altLang="en-US" dirty="0" smtClean="0"/>
              <a:t>Planning an alternative to drinking activities</a:t>
            </a:r>
          </a:p>
          <a:p>
            <a:pPr lvl="1"/>
            <a:r>
              <a:rPr lang="en-US" altLang="en-US" dirty="0" smtClean="0"/>
              <a:t>Leading small or large group discussions</a:t>
            </a:r>
          </a:p>
          <a:p>
            <a:pPr lvl="1"/>
            <a:r>
              <a:rPr lang="en-US" altLang="en-US" dirty="0" smtClean="0"/>
              <a:t>Taking friends to related campus lectures</a:t>
            </a:r>
          </a:p>
          <a:p>
            <a:pPr lvl="1"/>
            <a:r>
              <a:rPr lang="en-US" altLang="en-US" dirty="0" smtClean="0"/>
              <a:t>Participated in Awareness Runs</a:t>
            </a:r>
          </a:p>
          <a:p>
            <a:pPr lvl="1"/>
            <a:r>
              <a:rPr lang="en-US" altLang="en-US" dirty="0" smtClean="0"/>
              <a:t>Joined groups that related to Culture of Care</a:t>
            </a:r>
          </a:p>
          <a:p>
            <a:pPr lvl="1"/>
            <a:endParaRPr lang="en-US" alt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Culture of Care Results</a:t>
            </a:r>
          </a:p>
        </p:txBody>
      </p:sp>
      <p:sp>
        <p:nvSpPr>
          <p:cNvPr id="20483" name="Content Placeholder 2"/>
          <p:cNvSpPr>
            <a:spLocks noGrp="1"/>
          </p:cNvSpPr>
          <p:nvPr>
            <p:ph idx="1"/>
          </p:nvPr>
        </p:nvSpPr>
        <p:spPr>
          <a:xfrm>
            <a:off x="486228" y="870858"/>
            <a:ext cx="8229600" cy="4965020"/>
          </a:xfrm>
        </p:spPr>
        <p:txBody>
          <a:bodyPr/>
          <a:lstStyle/>
          <a:p>
            <a:pPr>
              <a:defRPr/>
            </a:pPr>
            <a:endParaRPr lang="en-US" altLang="en-US" dirty="0" smtClean="0"/>
          </a:p>
          <a:p>
            <a:pPr>
              <a:defRPr/>
            </a:pPr>
            <a:r>
              <a:rPr lang="en-US" altLang="en-US" dirty="0" smtClean="0"/>
              <a:t>Felt empowered to intervene and support their peers to reduce health risks</a:t>
            </a:r>
          </a:p>
          <a:p>
            <a:pPr marL="0" indent="0">
              <a:buFontTx/>
              <a:buNone/>
              <a:defRPr/>
            </a:pPr>
            <a:endParaRPr lang="en-US" altLang="en-US" dirty="0" smtClean="0"/>
          </a:p>
          <a:p>
            <a:pPr>
              <a:defRPr/>
            </a:pPr>
            <a:r>
              <a:rPr lang="en-US" altLang="en-US" dirty="0" smtClean="0"/>
              <a:t>Realized 1 person can indeed make a difference in another person’s life</a:t>
            </a:r>
          </a:p>
          <a:p>
            <a:pPr>
              <a:defRPr/>
            </a:pPr>
            <a:endParaRPr lang="en-US" altLang="en-US" dirty="0"/>
          </a:p>
          <a:p>
            <a:pPr>
              <a:defRPr/>
            </a:pPr>
            <a:r>
              <a:rPr lang="en-US" altLang="en-US" dirty="0" smtClean="0"/>
              <a:t>Gained professional skills - educators, leaders and advocates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         What is                     ?     </a:t>
            </a:r>
          </a:p>
        </p:txBody>
      </p:sp>
      <p:sp>
        <p:nvSpPr>
          <p:cNvPr id="12291" name="Rectangle 3"/>
          <p:cNvSpPr>
            <a:spLocks noGrp="1" noChangeArrowheads="1"/>
          </p:cNvSpPr>
          <p:nvPr>
            <p:ph idx="1"/>
          </p:nvPr>
        </p:nvSpPr>
        <p:spPr/>
        <p:txBody>
          <a:bodyPr/>
          <a:lstStyle/>
          <a:p>
            <a:pPr eaLnBrk="1" hangingPunct="1">
              <a:buFontTx/>
              <a:buNone/>
            </a:pPr>
            <a:r>
              <a:rPr lang="en-US" sz="2400" smtClean="0"/>
              <a:t>The mission of the G.O.A.L. program is to provide kids and families the opportunity to receive education and support on nutrition, fitness, and behavioral habits in order to make positive life-long changes for an active lifestyle.</a:t>
            </a:r>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3588" y="177800"/>
            <a:ext cx="24098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95500" y="3173413"/>
            <a:ext cx="48260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2012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University</a:t>
            </a:r>
            <a:endParaRPr lang="en-US" dirty="0"/>
          </a:p>
        </p:txBody>
      </p:sp>
      <p:sp>
        <p:nvSpPr>
          <p:cNvPr id="3" name="Content Placeholder 2"/>
          <p:cNvSpPr>
            <a:spLocks noGrp="1"/>
          </p:cNvSpPr>
          <p:nvPr>
            <p:ph idx="1"/>
          </p:nvPr>
        </p:nvSpPr>
        <p:spPr/>
        <p:txBody>
          <a:bodyPr/>
          <a:lstStyle/>
          <a:p>
            <a:r>
              <a:rPr lang="en-US" dirty="0" smtClean="0"/>
              <a:t>Stands for Get on Board for Active Living</a:t>
            </a:r>
          </a:p>
          <a:p>
            <a:r>
              <a:rPr lang="en-US" dirty="0" smtClean="0"/>
              <a:t>Students went twice a week to after school programs in groups of 6</a:t>
            </a:r>
          </a:p>
          <a:p>
            <a:r>
              <a:rPr lang="en-US" dirty="0" smtClean="0"/>
              <a:t>Themes of the week</a:t>
            </a:r>
          </a:p>
          <a:p>
            <a:r>
              <a:rPr lang="en-US" dirty="0" smtClean="0"/>
              <a:t>Pre and post eating survey of elementary aged students for data collection</a:t>
            </a:r>
            <a:endParaRPr lang="en-US" dirty="0"/>
          </a:p>
        </p:txBody>
      </p:sp>
    </p:spTree>
    <p:extLst>
      <p:ext uri="{BB962C8B-B14F-4D97-AF65-F5344CB8AC3E}">
        <p14:creationId xmlns:p14="http://schemas.microsoft.com/office/powerpoint/2010/main" val="610863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University 6 Lessons</a:t>
            </a:r>
            <a:endParaRPr lang="en-US" dirty="0"/>
          </a:p>
        </p:txBody>
      </p:sp>
      <p:sp>
        <p:nvSpPr>
          <p:cNvPr id="3" name="Content Placeholder 2"/>
          <p:cNvSpPr>
            <a:spLocks noGrp="1"/>
          </p:cNvSpPr>
          <p:nvPr>
            <p:ph idx="1"/>
          </p:nvPr>
        </p:nvSpPr>
        <p:spPr>
          <a:xfrm>
            <a:off x="457200" y="1353457"/>
            <a:ext cx="8229600" cy="4525963"/>
          </a:xfrm>
        </p:spPr>
        <p:txBody>
          <a:bodyPr/>
          <a:lstStyle/>
          <a:p>
            <a:r>
              <a:rPr lang="en-US" dirty="0" smtClean="0"/>
              <a:t>Week 1 – My plate, whole grains and the benefit of exercise</a:t>
            </a:r>
          </a:p>
          <a:p>
            <a:r>
              <a:rPr lang="en-US" dirty="0" smtClean="0"/>
              <a:t>Week 2 – Fruits, vegetables and sedentary exercise</a:t>
            </a:r>
          </a:p>
          <a:p>
            <a:r>
              <a:rPr lang="en-US" dirty="0" smtClean="0"/>
              <a:t>Week 3 – Healthy Drinks and Pedometers</a:t>
            </a:r>
          </a:p>
          <a:p>
            <a:r>
              <a:rPr lang="en-US" dirty="0" smtClean="0"/>
              <a:t>Week 4 – Dairy and Group Exercise</a:t>
            </a:r>
          </a:p>
          <a:p>
            <a:r>
              <a:rPr lang="en-US" dirty="0" smtClean="0"/>
              <a:t>Week 5 – Protein and Muscles</a:t>
            </a:r>
          </a:p>
          <a:p>
            <a:r>
              <a:rPr lang="en-US" dirty="0" smtClean="0"/>
              <a:t>Week 6 – Review and Celebration</a:t>
            </a:r>
            <a:endParaRPr lang="en-US" dirty="0"/>
          </a:p>
        </p:txBody>
      </p:sp>
    </p:spTree>
    <p:extLst>
      <p:ext uri="{BB962C8B-B14F-4D97-AF65-F5344CB8AC3E}">
        <p14:creationId xmlns:p14="http://schemas.microsoft.com/office/powerpoint/2010/main" val="288084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Conclusion</a:t>
            </a:r>
          </a:p>
        </p:txBody>
      </p:sp>
      <p:sp>
        <p:nvSpPr>
          <p:cNvPr id="26627" name="Content Placeholder 2"/>
          <p:cNvSpPr>
            <a:spLocks noGrp="1"/>
          </p:cNvSpPr>
          <p:nvPr>
            <p:ph idx="1"/>
          </p:nvPr>
        </p:nvSpPr>
        <p:spPr/>
        <p:txBody>
          <a:bodyPr/>
          <a:lstStyle/>
          <a:p>
            <a:pPr>
              <a:defRPr/>
            </a:pPr>
            <a:r>
              <a:rPr lang="en-US" altLang="en-US" dirty="0" smtClean="0"/>
              <a:t>Excellent student evaluations</a:t>
            </a:r>
          </a:p>
          <a:p>
            <a:pPr>
              <a:defRPr/>
            </a:pPr>
            <a:endParaRPr lang="en-US" altLang="en-US" dirty="0"/>
          </a:p>
          <a:p>
            <a:pPr>
              <a:defRPr/>
            </a:pPr>
            <a:r>
              <a:rPr lang="en-US" altLang="en-US" dirty="0" smtClean="0"/>
              <a:t>Further course revisions, ongoing process</a:t>
            </a:r>
          </a:p>
          <a:p>
            <a:pPr marL="0" indent="0">
              <a:buFontTx/>
              <a:buNone/>
              <a:defRPr/>
            </a:pPr>
            <a:endParaRPr lang="en-US" altLang="en-US" dirty="0"/>
          </a:p>
          <a:p>
            <a:pPr>
              <a:defRPr/>
            </a:pPr>
            <a:r>
              <a:rPr lang="en-US" altLang="en-US" dirty="0" smtClean="0"/>
              <a:t>Looking at how introducing healthy populations early on affects their perceptions of the nursing role</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5&quot;&gt;&lt;object type=&quot;3&quot; unique_id=&quot;10008&quot;&gt;&lt;property id=&quot;20148&quot; value=&quot;5&quot;/&gt;&lt;property id=&quot;20300&quot; value=&quot;Slide 1&quot;/&gt;&lt;property id=&quot;20307&quot; value=&quot;256&quot;/&gt;&lt;/object&gt;&lt;/object&gt;&lt;/object&gt;&lt;/database&gt;"/>
  <p:tag name="SECTOMILLISECCONVERTED" val="1"/>
</p:tagLst>
</file>

<file path=ppt/theme/theme1.xml><?xml version="1.0" encoding="utf-8"?>
<a:theme xmlns:a="http://schemas.openxmlformats.org/drawingml/2006/main" name="ACHNE Presentation 2014 (3)">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ACHNE Presentation 2014 (3)</Template>
  <TotalTime>75</TotalTime>
  <Words>1250</Words>
  <Application>Microsoft Office PowerPoint</Application>
  <PresentationFormat>On-screen Show (4:3)</PresentationFormat>
  <Paragraphs>153</Paragraphs>
  <Slides>18</Slides>
  <Notes>12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ACHNE Presentation 2014 (3)</vt:lpstr>
      <vt:lpstr>Engaging Entry Level Undergraduate Nursing Students in Population Health</vt:lpstr>
      <vt:lpstr>Promoting Healthy Populations</vt:lpstr>
      <vt:lpstr>Expected Course Competencies</vt:lpstr>
      <vt:lpstr>Expected Course Competencies</vt:lpstr>
      <vt:lpstr>Course Overview</vt:lpstr>
      <vt:lpstr>Unnatural Causes</vt:lpstr>
      <vt:lpstr>Poverty Simulation</vt:lpstr>
      <vt:lpstr>Poverty Simulation</vt:lpstr>
      <vt:lpstr>Poverty Simulation Conclusions</vt:lpstr>
      <vt:lpstr>Culture of Care</vt:lpstr>
      <vt:lpstr>Culture of Care</vt:lpstr>
      <vt:lpstr>Culture of Care</vt:lpstr>
      <vt:lpstr>Culture of Care</vt:lpstr>
      <vt:lpstr>Culture of Care Results</vt:lpstr>
      <vt:lpstr>         What is                     ?     </vt:lpstr>
      <vt:lpstr>Goal University</vt:lpstr>
      <vt:lpstr>Goal University 6 Lessons</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Engaging Undergraduate Students in Issues of Social Justice</dc:title>
  <dc:creator>Kim</dc:creator>
  <cp:lastModifiedBy>Kim</cp:lastModifiedBy>
  <cp:revision>18</cp:revision>
  <dcterms:created xsi:type="dcterms:W3CDTF">2014-11-05T00:07:45Z</dcterms:created>
  <dcterms:modified xsi:type="dcterms:W3CDTF">2014-11-09T23:21:18Z</dcterms:modified>
</cp:coreProperties>
</file>