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0292000" cy="3291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266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853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00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7067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133387" algn="l" defTabSz="853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560064" algn="l" defTabSz="853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2986742" algn="l" defTabSz="853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413418" algn="l" defTabSz="853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170"/>
    <a:srgbClr val="C68082"/>
    <a:srgbClr val="BC1039"/>
    <a:srgbClr val="B2B2B2"/>
    <a:srgbClr val="C0C0C0"/>
    <a:srgbClr val="990033"/>
    <a:srgbClr val="EAEAEA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7" autoAdjust="0"/>
    <p:restoredTop sz="94366" autoAdjust="0"/>
  </p:normalViewPr>
  <p:slideViewPr>
    <p:cSldViewPr>
      <p:cViewPr>
        <p:scale>
          <a:sx n="27" d="100"/>
          <a:sy n="27" d="100"/>
        </p:scale>
        <p:origin x="-684" y="-18"/>
      </p:cViewPr>
      <p:guideLst>
        <p:guide orient="horz" pos="10368"/>
        <p:guide pos="15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9E4BC31-2246-4833-B1FE-3652E9A50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9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8FAD252-1D76-4636-9279-0A404D13C486}" type="datetimeFigureOut">
              <a:rPr lang="en-US"/>
              <a:pPr>
                <a:defRPr/>
              </a:pPr>
              <a:t>11/12/2014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75" y="696913"/>
            <a:ext cx="532765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92A79A4-C950-4805-AEA7-2210E86B5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08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266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53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8003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706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33387" algn="l" defTabSz="85335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60064" algn="l" defTabSz="85335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86742" algn="l" defTabSz="85335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13418" algn="l" defTabSz="85335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41375" y="696913"/>
            <a:ext cx="532765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DE54F8-80E1-475D-A410-9BE4012B437A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1900" y="10226042"/>
            <a:ext cx="4274820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800" y="18653760"/>
            <a:ext cx="3520440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2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5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0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4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D37B5-0396-48C7-BB85-818193F46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7C45C-5D1A-4E98-B3E3-33668B8D3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722" y="21153122"/>
            <a:ext cx="4274820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2722" y="13952226"/>
            <a:ext cx="42748200" cy="7200899"/>
          </a:xfrm>
        </p:spPr>
        <p:txBody>
          <a:bodyPr anchor="b"/>
          <a:lstStyle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317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8632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2948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726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158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589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021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452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46E42-1012-4F20-BD1F-42A06643E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680964"/>
            <a:ext cx="22212300" cy="2172462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65100" y="7680964"/>
            <a:ext cx="22212300" cy="2172462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06F0A-1D0A-4D55-88EF-D81B39DF2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2" y="7368543"/>
            <a:ext cx="22221035" cy="3070859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317" indent="0">
              <a:buNone/>
              <a:defRPr sz="9700" b="1"/>
            </a:lvl2pPr>
            <a:lvl3pPr marL="4388632" indent="0">
              <a:buNone/>
              <a:defRPr sz="8700" b="1"/>
            </a:lvl3pPr>
            <a:lvl4pPr marL="6582948" indent="0">
              <a:buNone/>
              <a:defRPr sz="7700" b="1"/>
            </a:lvl4pPr>
            <a:lvl5pPr marL="8777265" indent="0">
              <a:buNone/>
              <a:defRPr sz="7700" b="1"/>
            </a:lvl5pPr>
            <a:lvl6pPr marL="10971582" indent="0">
              <a:buNone/>
              <a:defRPr sz="7700" b="1"/>
            </a:lvl6pPr>
            <a:lvl7pPr marL="13165897" indent="0">
              <a:buNone/>
              <a:defRPr sz="7700" b="1"/>
            </a:lvl7pPr>
            <a:lvl8pPr marL="15360213" indent="0">
              <a:buNone/>
              <a:defRPr sz="7700" b="1"/>
            </a:lvl8pPr>
            <a:lvl9pPr marL="17554529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2" y="10439401"/>
            <a:ext cx="22221035" cy="18966182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47641" y="7368543"/>
            <a:ext cx="22229763" cy="3070859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317" indent="0">
              <a:buNone/>
              <a:defRPr sz="9700" b="1"/>
            </a:lvl2pPr>
            <a:lvl3pPr marL="4388632" indent="0">
              <a:buNone/>
              <a:defRPr sz="8700" b="1"/>
            </a:lvl3pPr>
            <a:lvl4pPr marL="6582948" indent="0">
              <a:buNone/>
              <a:defRPr sz="7700" b="1"/>
            </a:lvl4pPr>
            <a:lvl5pPr marL="8777265" indent="0">
              <a:buNone/>
              <a:defRPr sz="7700" b="1"/>
            </a:lvl5pPr>
            <a:lvl6pPr marL="10971582" indent="0">
              <a:buNone/>
              <a:defRPr sz="7700" b="1"/>
            </a:lvl6pPr>
            <a:lvl7pPr marL="13165897" indent="0">
              <a:buNone/>
              <a:defRPr sz="7700" b="1"/>
            </a:lvl7pPr>
            <a:lvl8pPr marL="15360213" indent="0">
              <a:buNone/>
              <a:defRPr sz="7700" b="1"/>
            </a:lvl8pPr>
            <a:lvl9pPr marL="17554529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47641" y="10439401"/>
            <a:ext cx="22229763" cy="18966182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89BC7-0777-46DA-8443-C7928DF50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BA969-C0D9-4B3E-B982-E88502A65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7E406-EE05-41EA-83E5-EA8EF798C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4" y="1310640"/>
            <a:ext cx="16545722" cy="5577840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62775" y="1310644"/>
            <a:ext cx="28114625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4" y="6888484"/>
            <a:ext cx="1654572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317" indent="0">
              <a:buNone/>
              <a:defRPr sz="5700"/>
            </a:lvl2pPr>
            <a:lvl3pPr marL="4388632" indent="0">
              <a:buNone/>
              <a:defRPr sz="4800"/>
            </a:lvl3pPr>
            <a:lvl4pPr marL="6582948" indent="0">
              <a:buNone/>
              <a:defRPr sz="4300"/>
            </a:lvl4pPr>
            <a:lvl5pPr marL="8777265" indent="0">
              <a:buNone/>
              <a:defRPr sz="4300"/>
            </a:lvl5pPr>
            <a:lvl6pPr marL="10971582" indent="0">
              <a:buNone/>
              <a:defRPr sz="4300"/>
            </a:lvl6pPr>
            <a:lvl7pPr marL="13165897" indent="0">
              <a:buNone/>
              <a:defRPr sz="4300"/>
            </a:lvl7pPr>
            <a:lvl8pPr marL="15360213" indent="0">
              <a:buNone/>
              <a:defRPr sz="4300"/>
            </a:lvl8pPr>
            <a:lvl9pPr marL="17554529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0C2FA-4072-4DB2-90A3-0CD391E5B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585" y="23042881"/>
            <a:ext cx="30175200" cy="2720342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57585" y="2941320"/>
            <a:ext cx="30175200" cy="19751040"/>
          </a:xfrm>
        </p:spPr>
        <p:txBody>
          <a:bodyPr rtlCol="0">
            <a:normAutofit/>
          </a:bodyPr>
          <a:lstStyle>
            <a:lvl1pPr marL="0" indent="0">
              <a:buNone/>
              <a:defRPr sz="15400"/>
            </a:lvl1pPr>
            <a:lvl2pPr marL="2194317" indent="0">
              <a:buNone/>
              <a:defRPr sz="13400"/>
            </a:lvl2pPr>
            <a:lvl3pPr marL="4388632" indent="0">
              <a:buNone/>
              <a:defRPr sz="11500"/>
            </a:lvl3pPr>
            <a:lvl4pPr marL="6582948" indent="0">
              <a:buNone/>
              <a:defRPr sz="9700"/>
            </a:lvl4pPr>
            <a:lvl5pPr marL="8777265" indent="0">
              <a:buNone/>
              <a:defRPr sz="9700"/>
            </a:lvl5pPr>
            <a:lvl6pPr marL="10971582" indent="0">
              <a:buNone/>
              <a:defRPr sz="9700"/>
            </a:lvl6pPr>
            <a:lvl7pPr marL="13165897" indent="0">
              <a:buNone/>
              <a:defRPr sz="9700"/>
            </a:lvl7pPr>
            <a:lvl8pPr marL="15360213" indent="0">
              <a:buNone/>
              <a:defRPr sz="9700"/>
            </a:lvl8pPr>
            <a:lvl9pPr marL="17554529" indent="0">
              <a:buNone/>
              <a:defRPr sz="97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57585" y="25763223"/>
            <a:ext cx="30175200" cy="3863339"/>
          </a:xfrm>
        </p:spPr>
        <p:txBody>
          <a:bodyPr/>
          <a:lstStyle>
            <a:lvl1pPr marL="0" indent="0">
              <a:buNone/>
              <a:defRPr sz="6700"/>
            </a:lvl1pPr>
            <a:lvl2pPr marL="2194317" indent="0">
              <a:buNone/>
              <a:defRPr sz="5700"/>
            </a:lvl2pPr>
            <a:lvl3pPr marL="4388632" indent="0">
              <a:buNone/>
              <a:defRPr sz="4800"/>
            </a:lvl3pPr>
            <a:lvl4pPr marL="6582948" indent="0">
              <a:buNone/>
              <a:defRPr sz="4300"/>
            </a:lvl4pPr>
            <a:lvl5pPr marL="8777265" indent="0">
              <a:buNone/>
              <a:defRPr sz="4300"/>
            </a:lvl5pPr>
            <a:lvl6pPr marL="10971582" indent="0">
              <a:buNone/>
              <a:defRPr sz="4300"/>
            </a:lvl6pPr>
            <a:lvl7pPr marL="13165897" indent="0">
              <a:buNone/>
              <a:defRPr sz="4300"/>
            </a:lvl7pPr>
            <a:lvl8pPr marL="15360213" indent="0">
              <a:buNone/>
              <a:defRPr sz="4300"/>
            </a:lvl8pPr>
            <a:lvl9pPr marL="17554529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9946B-6868-4C5C-ACDE-30C29CB6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2F779-19DA-4E9E-BE63-4E37CAC7C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461700" y="1318265"/>
            <a:ext cx="1131570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0" y="1318265"/>
            <a:ext cx="3310890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96579-AB0C-4165-9971-45AF381EF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14278" y="1317626"/>
            <a:ext cx="4526344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64" tIns="219432" rIns="438864" bIns="2194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14278" y="7680326"/>
            <a:ext cx="45263446" cy="2172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64" tIns="219432" rIns="438864" bIns="2194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278" y="30510164"/>
            <a:ext cx="11735446" cy="1752600"/>
          </a:xfrm>
          <a:prstGeom prst="rect">
            <a:avLst/>
          </a:prstGeom>
        </p:spPr>
        <p:txBody>
          <a:bodyPr vert="horz" lIns="438864" tIns="219432" rIns="438864" bIns="219432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82778" y="30510164"/>
            <a:ext cx="15926446" cy="1752600"/>
          </a:xfrm>
          <a:prstGeom prst="rect">
            <a:avLst/>
          </a:prstGeom>
        </p:spPr>
        <p:txBody>
          <a:bodyPr vert="horz" lIns="438864" tIns="219432" rIns="438864" bIns="219432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42278" y="30510164"/>
            <a:ext cx="11735446" cy="1752600"/>
          </a:xfrm>
          <a:prstGeom prst="rect">
            <a:avLst/>
          </a:prstGeom>
        </p:spPr>
        <p:txBody>
          <a:bodyPr vert="horz" lIns="438864" tIns="219432" rIns="438864" bIns="219432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477CB82-6906-4860-B401-529DAE667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388258" rtl="0" eaLnBrk="0" fontAlgn="base" hangingPunct="0">
        <a:spcBef>
          <a:spcPct val="0"/>
        </a:spcBef>
        <a:spcAft>
          <a:spcPct val="0"/>
        </a:spcAft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8825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2pPr>
      <a:lvl3pPr algn="ctr" defTabSz="438825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3pPr>
      <a:lvl4pPr algn="ctr" defTabSz="438825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4pPr>
      <a:lvl5pPr algn="ctr" defTabSz="438825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5pPr>
      <a:lvl6pPr marL="426678" algn="ctr" defTabSz="4388258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6pPr>
      <a:lvl7pPr marL="853355" algn="ctr" defTabSz="4388258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7pPr>
      <a:lvl8pPr marL="1280033" algn="ctr" defTabSz="4388258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8pPr>
      <a:lvl9pPr marL="1706709" algn="ctr" defTabSz="4388258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9pPr>
    </p:titleStyle>
    <p:bodyStyle>
      <a:lvl1pPr marL="1644486" indent="-1644486" algn="l" defTabSz="438825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4533" indent="-1370405" algn="l" defTabSz="438825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4581" indent="-1096323" algn="l" defTabSz="438825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8710" indent="-1096323" algn="l" defTabSz="438825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4322" indent="-1096323" algn="l" defTabSz="438825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8739" indent="-1097158" algn="l" defTabSz="4388632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054" indent="-1097158" algn="l" defTabSz="4388632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7371" indent="-1097158" algn="l" defTabSz="4388632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1688" indent="-1097158" algn="l" defTabSz="4388632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317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632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2948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265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582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897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0213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4529" algn="l" defTabSz="4388632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31"/>
          <p:cNvSpPr>
            <a:spLocks noChangeArrowheads="1"/>
          </p:cNvSpPr>
          <p:nvPr/>
        </p:nvSpPr>
        <p:spPr bwMode="auto">
          <a:xfrm>
            <a:off x="1524000" y="5802187"/>
            <a:ext cx="11327026" cy="25824245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AutoShape 31"/>
          <p:cNvSpPr>
            <a:spLocks noChangeArrowheads="1"/>
          </p:cNvSpPr>
          <p:nvPr/>
        </p:nvSpPr>
        <p:spPr bwMode="auto">
          <a:xfrm>
            <a:off x="13473789" y="5802188"/>
            <a:ext cx="11178369" cy="25824244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31"/>
          <p:cNvSpPr>
            <a:spLocks noChangeArrowheads="1"/>
          </p:cNvSpPr>
          <p:nvPr/>
        </p:nvSpPr>
        <p:spPr bwMode="auto">
          <a:xfrm>
            <a:off x="25483404" y="5802186"/>
            <a:ext cx="11426703" cy="25824246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31"/>
          <p:cNvSpPr>
            <a:spLocks noChangeArrowheads="1"/>
          </p:cNvSpPr>
          <p:nvPr/>
        </p:nvSpPr>
        <p:spPr bwMode="auto">
          <a:xfrm>
            <a:off x="37349721" y="5802187"/>
            <a:ext cx="11265877" cy="25824245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56" name="Picture 18" descr="St. Catherine U 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3140" y="2045926"/>
            <a:ext cx="9706880" cy="243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 bwMode="auto">
          <a:xfrm>
            <a:off x="620890" y="914400"/>
            <a:ext cx="48817389" cy="31470600"/>
          </a:xfrm>
          <a:prstGeom prst="rect">
            <a:avLst/>
          </a:prstGeom>
          <a:noFill/>
          <a:ln w="203200" cap="flat" cmpd="sng" algn="ctr">
            <a:solidFill>
              <a:srgbClr val="4F217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85336" tIns="42668" rIns="85336" bIns="42668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0515600" y="1447800"/>
            <a:ext cx="26622375" cy="363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5513" tIns="27757" rIns="55513" bIns="27757">
            <a:spAutoFit/>
          </a:bodyPr>
          <a:lstStyle/>
          <a:p>
            <a:pPr algn="ctr" defTabSz="2665413">
              <a:spcBef>
                <a:spcPts val="400"/>
              </a:spcBef>
            </a:pPr>
            <a:r>
              <a:rPr lang="en-US" sz="60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  <a:cs typeface="+mj-cs"/>
              </a:rPr>
              <a:t>Impact of Smoke-/Tobacco-Free Policies on Student Tobacco-Use Rates  </a:t>
            </a:r>
          </a:p>
          <a:p>
            <a:pPr algn="ctr" defTabSz="2665413">
              <a:spcBef>
                <a:spcPts val="400"/>
              </a:spcBef>
            </a:pPr>
            <a:r>
              <a:rPr lang="en-US" sz="60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  <a:cs typeface="+mj-cs"/>
              </a:rPr>
              <a:t>at Postsecondary Institutions in Minnesota</a:t>
            </a:r>
          </a:p>
          <a:p>
            <a:pPr algn="ctr" defTabSz="2665413">
              <a:spcBef>
                <a:spcPts val="400"/>
              </a:spcBef>
            </a:pP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Meghan R. Mason</a:t>
            </a:r>
            <a:r>
              <a:rPr lang="en-US" sz="3400" kern="0" cap="small" baseline="30000" dirty="0" smtClean="0">
                <a:latin typeface="Lucida Sans Unicode"/>
                <a:ea typeface="ＭＳ Ｐゴシック" charset="-128"/>
                <a:cs typeface="+mj-cs"/>
              </a:rPr>
              <a:t>1,2</a:t>
            </a: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, MPH, Katherine Lust</a:t>
            </a:r>
            <a:r>
              <a:rPr lang="en-US" sz="3400" kern="0" cap="small" baseline="30000" dirty="0">
                <a:latin typeface="Lucida Sans Unicode"/>
                <a:ea typeface="ＭＳ Ｐゴシック" charset="-128"/>
              </a:rPr>
              <a:t>2</a:t>
            </a: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, PhD, MPH, RD, Julia Sanem</a:t>
            </a:r>
            <a:r>
              <a:rPr lang="en-US" sz="3400" kern="0" cap="small" baseline="30000" dirty="0">
                <a:latin typeface="Lucida Sans Unicode"/>
                <a:ea typeface="ＭＳ Ｐゴシック" charset="-128"/>
              </a:rPr>
              <a:t>2</a:t>
            </a: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, MPH, </a:t>
            </a:r>
          </a:p>
          <a:p>
            <a:pPr algn="ctr" defTabSz="2665413">
              <a:spcBef>
                <a:spcPts val="400"/>
              </a:spcBef>
              <a:spcAft>
                <a:spcPts val="600"/>
              </a:spcAft>
            </a:pP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David Golden</a:t>
            </a:r>
            <a:r>
              <a:rPr lang="en-US" sz="3400" kern="0" cap="small" baseline="30000" dirty="0">
                <a:latin typeface="Lucida Sans Unicode"/>
                <a:ea typeface="ＭＳ Ｐゴシック" charset="-128"/>
              </a:rPr>
              <a:t>2</a:t>
            </a: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, BA, BS, Maria Rudie</a:t>
            </a:r>
            <a:r>
              <a:rPr lang="en-US" sz="3400" kern="0" cap="small" baseline="30000" dirty="0" smtClean="0">
                <a:latin typeface="Lucida Sans Unicode"/>
                <a:ea typeface="ＭＳ Ｐゴシック" charset="-128"/>
                <a:cs typeface="+mj-cs"/>
              </a:rPr>
              <a:t>3</a:t>
            </a:r>
            <a:r>
              <a:rPr lang="en-US" sz="3400" kern="0" cap="small" dirty="0" smtClean="0">
                <a:latin typeface="Lucida Sans Unicode"/>
                <a:ea typeface="ＭＳ Ｐゴシック" charset="-128"/>
                <a:cs typeface="+mj-cs"/>
              </a:rPr>
              <a:t>, MPH</a:t>
            </a:r>
          </a:p>
          <a:p>
            <a:pPr algn="ctr" defTabSz="2665413">
              <a:spcBef>
                <a:spcPts val="400"/>
              </a:spcBef>
            </a:pPr>
            <a:r>
              <a:rPr lang="en-US" sz="2600" i="1" kern="0" cap="small" baseline="30000" dirty="0" smtClean="0">
                <a:latin typeface="Lucida Sans Unicode"/>
                <a:ea typeface="ＭＳ Ｐゴシック" charset="-128"/>
                <a:cs typeface="+mj-cs"/>
              </a:rPr>
              <a:t>1</a:t>
            </a:r>
            <a:r>
              <a:rPr lang="en-US" sz="2600" i="1" kern="0" cap="small" dirty="0" smtClean="0">
                <a:latin typeface="Lucida Sans Unicode"/>
                <a:ea typeface="ＭＳ Ｐゴシック" charset="-128"/>
                <a:cs typeface="+mj-cs"/>
              </a:rPr>
              <a:t>St .Catherine University, Saint Paul, MN, </a:t>
            </a:r>
            <a:r>
              <a:rPr lang="en-US" sz="2600" i="1" kern="0" cap="small" baseline="30000" dirty="0" smtClean="0">
                <a:latin typeface="Lucida Sans Unicode"/>
                <a:ea typeface="ＭＳ Ｐゴシック" charset="-128"/>
                <a:cs typeface="+mj-cs"/>
              </a:rPr>
              <a:t>2</a:t>
            </a:r>
            <a:r>
              <a:rPr lang="en-US" sz="2600" i="1" kern="0" cap="small" dirty="0" smtClean="0">
                <a:latin typeface="Lucida Sans Unicode"/>
                <a:ea typeface="ＭＳ Ｐゴシック" charset="-128"/>
                <a:cs typeface="+mj-cs"/>
              </a:rPr>
              <a:t>Boynton Health Service, University of Minnesota, Minneapolis, MN, 3 Minnesota Department of Health, Saint Paul, MN</a:t>
            </a:r>
            <a:endParaRPr lang="en-US" sz="2600" i="1" baseline="30000" dirty="0"/>
          </a:p>
        </p:txBody>
      </p:sp>
      <p:pic>
        <p:nvPicPr>
          <p:cNvPr id="6" name="Picture 5" descr="BoyntonLogo_Blac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57918"/>
            <a:ext cx="7153860" cy="2611158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693129" y="6803512"/>
            <a:ext cx="11052390" cy="1935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5513" tIns="27757" rIns="55513" bIns="27757">
            <a:spAutoFit/>
          </a:bodyPr>
          <a:lstStyle/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Overall</a:t>
            </a:r>
            <a:r>
              <a:rPr lang="en-US" sz="3000" dirty="0">
                <a:solidFill>
                  <a:prstClr val="black"/>
                </a:solidFill>
                <a:latin typeface="Lucida Bright" panose="02040602050505020304" pitchFamily="18" charset="0"/>
              </a:rPr>
              <a:t>, Minnesota adult smoking rates are among </a:t>
            </a: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the lowest </a:t>
            </a:r>
            <a:r>
              <a:rPr lang="en-US" sz="3000" dirty="0">
                <a:solidFill>
                  <a:prstClr val="black"/>
                </a:solidFill>
                <a:latin typeface="Lucida Bright" panose="02040602050505020304" pitchFamily="18" charset="0"/>
              </a:rPr>
              <a:t>in the country (16.1%, MN and 20%, </a:t>
            </a: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US)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1,2</a:t>
            </a:r>
          </a:p>
          <a:p>
            <a:pPr marL="285750" indent="-285750" algn="l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prstClr val="black"/>
                </a:solidFill>
                <a:latin typeface="Lucida Bright" panose="02040602050505020304" pitchFamily="18" charset="0"/>
              </a:rPr>
              <a:t>18-24 year olds have highest proportion of current smokers (21.8%, MN and 38.1%, US)</a:t>
            </a:r>
            <a:r>
              <a:rPr lang="en-US" sz="3000" baseline="30000" dirty="0">
                <a:solidFill>
                  <a:prstClr val="black"/>
                </a:solidFill>
                <a:latin typeface="Lucida Bright" panose="02040602050505020304" pitchFamily="18" charset="0"/>
              </a:rPr>
              <a:t> 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1</a:t>
            </a:r>
          </a:p>
          <a:p>
            <a:pPr marL="285750" indent="-285750" algn="l">
              <a:spcAft>
                <a:spcPts val="900"/>
              </a:spcAft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Lucida Bright" panose="02040602050505020304" pitchFamily="18" charset="0"/>
            </a:endParaRPr>
          </a:p>
          <a:p>
            <a:pPr algn="l"/>
            <a:endParaRPr lang="en-US" sz="2800" baseline="30000" dirty="0">
              <a:solidFill>
                <a:prstClr val="black"/>
              </a:solidFill>
              <a:latin typeface="Lucida Bright" panose="02040602050505020304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algn="l" defTabSz="2665413" eaLnBrk="0" hangingPunct="0">
              <a:lnSpc>
                <a:spcPct val="95000"/>
              </a:lnSpc>
            </a:pPr>
            <a:endParaRPr lang="en-US" sz="2800" dirty="0" smtClean="0">
              <a:latin typeface="Times New Roman" pitchFamily="18" charset="0"/>
            </a:endParaRPr>
          </a:p>
          <a:p>
            <a:pPr defTabSz="2665413" eaLnBrk="0" hangingPunct="0">
              <a:lnSpc>
                <a:spcPct val="95000"/>
              </a:lnSpc>
              <a:spcBef>
                <a:spcPts val="600"/>
              </a:spcBef>
            </a:pPr>
            <a:r>
              <a:rPr lang="en-US" sz="3000" b="1" dirty="0" smtClean="0">
                <a:latin typeface="Lucida Bright" panose="02040602050505020304" pitchFamily="18" charset="0"/>
              </a:rPr>
              <a:t>Tobacco-Use Among College Students</a:t>
            </a:r>
          </a:p>
          <a:p>
            <a:pPr marL="285750" lvl="2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15 </a:t>
            </a:r>
            <a:r>
              <a:rPr lang="en-US" sz="3000" dirty="0">
                <a:solidFill>
                  <a:srgbClr val="000000"/>
                </a:solidFill>
                <a:latin typeface="Lucida Bright" panose="02040602050505020304" pitchFamily="18" charset="0"/>
              </a:rPr>
              <a:t>million college students in the </a:t>
            </a:r>
            <a:r>
              <a:rPr lang="en-US" sz="3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US, 1.7 million will die prematurely due to smoking-related illnesses </a:t>
            </a:r>
            <a:r>
              <a:rPr lang="en-US" sz="3000" baseline="30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4</a:t>
            </a:r>
            <a:endParaRPr lang="en-US" sz="3000" baseline="30000" dirty="0">
              <a:solidFill>
                <a:srgbClr val="000000"/>
              </a:solidFill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28% of college smokers began smoking in college 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5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Smoking in college is associated with greater frequency of binge drinking and increased number of sexual partners 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6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Students want to quit smoking: 45.3% made at least one quit attempt in the past 12 months 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7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sz="3000" baseline="30000" dirty="0" smtClean="0">
              <a:solidFill>
                <a:prstClr val="black"/>
              </a:solidFill>
              <a:latin typeface="Lucida Bright" panose="02040602050505020304" pitchFamily="18" charset="0"/>
            </a:endParaRPr>
          </a:p>
          <a:p>
            <a:pPr defTabSz="2665413" eaLnBrk="0" hangingPunct="0">
              <a:lnSpc>
                <a:spcPct val="95000"/>
              </a:lnSpc>
              <a:spcBef>
                <a:spcPts val="600"/>
              </a:spcBef>
            </a:pPr>
            <a:r>
              <a:rPr lang="en-US" sz="3000" b="1" dirty="0" smtClean="0">
                <a:latin typeface="Lucida Bright" panose="02040602050505020304" pitchFamily="18" charset="0"/>
              </a:rPr>
              <a:t>Tobacco-free Environments</a:t>
            </a:r>
            <a:endParaRPr lang="en-US" sz="3000" b="1" dirty="0">
              <a:latin typeface="Lucida Bright" panose="02040602050505020304" pitchFamily="18" charset="0"/>
            </a:endParaRPr>
          </a:p>
          <a:p>
            <a:pPr marL="285750" lvl="2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May provide a supportive environment in which to quit </a:t>
            </a:r>
            <a:r>
              <a:rPr lang="en-US" sz="3000" baseline="30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8</a:t>
            </a:r>
          </a:p>
          <a:p>
            <a:pPr marL="285750" lvl="2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Influence behavior to reduce tobacco consumption and mitigate the long-term health effects of tobacco-use </a:t>
            </a:r>
            <a:r>
              <a:rPr lang="en-US" sz="3000" baseline="30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9</a:t>
            </a:r>
            <a:endParaRPr lang="en-US" sz="3000" baseline="30000" dirty="0">
              <a:solidFill>
                <a:srgbClr val="000000"/>
              </a:solidFill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Since 2004, 50 postsecondary institutions in Minnesota have established smoke-free or tobacco-free policies on their campuses</a:t>
            </a:r>
            <a:r>
              <a:rPr lang="en-US" sz="3000" baseline="30000" dirty="0">
                <a:solidFill>
                  <a:srgbClr val="000000"/>
                </a:solidFill>
                <a:latin typeface="Lucida Bright" panose="02040602050505020304" pitchFamily="18" charset="0"/>
              </a:rPr>
              <a:t> </a:t>
            </a:r>
            <a:r>
              <a:rPr lang="en-US" sz="3000" baseline="30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10,11</a:t>
            </a:r>
            <a:endParaRPr lang="en-US" sz="3000" dirty="0" smtClean="0">
              <a:solidFill>
                <a:prstClr val="black"/>
              </a:solidFill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Across the country, more than 1,110 colleges and universities have gone smoke- or tobacco-free</a:t>
            </a:r>
            <a:r>
              <a:rPr lang="en-US" sz="3000" baseline="30000" dirty="0">
                <a:solidFill>
                  <a:srgbClr val="000000"/>
                </a:solidFill>
                <a:latin typeface="Lucida Bright" panose="02040602050505020304" pitchFamily="18" charset="0"/>
              </a:rPr>
              <a:t> </a:t>
            </a:r>
            <a:r>
              <a:rPr lang="en-US" sz="3000" baseline="30000" dirty="0" smtClean="0">
                <a:solidFill>
                  <a:srgbClr val="000000"/>
                </a:solidFill>
                <a:latin typeface="Lucida Bright" panose="02040602050505020304" pitchFamily="18" charset="0"/>
              </a:rPr>
              <a:t>10,11</a:t>
            </a:r>
            <a:endParaRPr lang="en-US" sz="3000" dirty="0">
              <a:solidFill>
                <a:prstClr val="black"/>
              </a:solidFill>
              <a:latin typeface="Lucida Bright" panose="02040602050505020304" pitchFamily="18" charset="0"/>
            </a:endParaRP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sz="4200" b="1" i="1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Do campus tobacco-use policies have an impact on college student tobacco-use?</a:t>
            </a:r>
          </a:p>
        </p:txBody>
      </p:sp>
      <p:sp>
        <p:nvSpPr>
          <p:cNvPr id="9" name="Text Box 42"/>
          <p:cNvSpPr txBox="1">
            <a:spLocks noChangeArrowheads="1"/>
          </p:cNvSpPr>
          <p:nvPr/>
        </p:nvSpPr>
        <p:spPr bwMode="auto">
          <a:xfrm>
            <a:off x="3021933" y="5973016"/>
            <a:ext cx="8081128" cy="79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Introduction</a:t>
            </a:r>
            <a:endParaRPr lang="en-US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740" y="8955118"/>
            <a:ext cx="8503321" cy="531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3480835" y="25868285"/>
            <a:ext cx="6799745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Funding</a:t>
            </a:r>
            <a:endParaRPr lang="en-US" sz="48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38431" y="26915917"/>
            <a:ext cx="10698164" cy="420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latin typeface="Lucida Bright" panose="02040602050505020304" pitchFamily="18" charset="0"/>
              </a:rPr>
              <a:t>Partial funding for the 2013 College Student Health Survey was provided by the following </a:t>
            </a:r>
            <a:r>
              <a:rPr lang="en-US" sz="2600" dirty="0" smtClean="0">
                <a:latin typeface="Lucida Bright" panose="02040602050505020304" pitchFamily="18" charset="0"/>
              </a:rPr>
              <a:t>groups:</a:t>
            </a:r>
            <a:endParaRPr lang="en-US" sz="2600" dirty="0"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latin typeface="Lucida Bright" panose="02040602050505020304" pitchFamily="18" charset="0"/>
              </a:rPr>
              <a:t>Grant P116Z090310 through a congressionally directed award to the Minnesota State Colleges and Universities. The contents do not necessarily represent the policy or endorsement of the U.S. Department of Education or the federal government</a:t>
            </a:r>
            <a:r>
              <a:rPr lang="en-US" sz="2600" dirty="0" smtClean="0">
                <a:latin typeface="Lucida Bright" panose="02040602050505020304" pitchFamily="18" charset="0"/>
              </a:rPr>
              <a:t>.</a:t>
            </a:r>
            <a:endParaRPr lang="en-US" sz="2600" dirty="0"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latin typeface="Lucida Bright" panose="02040602050505020304" pitchFamily="18" charset="0"/>
              </a:rPr>
              <a:t>The Statewide Health Improvement Program of the Minnesota Department of </a:t>
            </a:r>
            <a:r>
              <a:rPr lang="en-US" sz="2600" dirty="0" smtClean="0">
                <a:latin typeface="Lucida Bright" panose="02040602050505020304" pitchFamily="18" charset="0"/>
              </a:rPr>
              <a:t>Health</a:t>
            </a:r>
            <a:endParaRPr lang="en-US" sz="2600" dirty="0">
              <a:latin typeface="Lucida Bright" panose="02040602050505020304" pitchFamily="18" charset="0"/>
            </a:endParaRPr>
          </a:p>
          <a:p>
            <a:pPr marL="285750" indent="-285750" algn="l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latin typeface="Lucida Bright" panose="02040602050505020304" pitchFamily="18" charset="0"/>
              </a:rPr>
              <a:t>Boynton Health Service, 410 Church Street S.E., Minneapolis, MN 55455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13579296" y="6856326"/>
            <a:ext cx="10894746" cy="1385666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37136" tIns="18568" rIns="37136" bIns="18568">
            <a:spAutoFit/>
          </a:bodyPr>
          <a:lstStyle/>
          <a:p>
            <a:pPr defTabSz="371475" eaLnBrk="0" hangingPunct="0">
              <a:spcAft>
                <a:spcPts val="1200"/>
              </a:spcAft>
            </a:pPr>
            <a:r>
              <a:rPr lang="en-US" sz="2900" b="1" dirty="0" smtClean="0">
                <a:latin typeface="Lucida Bright" panose="02040602050505020304" pitchFamily="18" charset="0"/>
              </a:rPr>
              <a:t>	Survey Tools</a:t>
            </a:r>
            <a:endParaRPr lang="en-US" sz="2900" b="1" dirty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900" dirty="0" smtClean="0">
                <a:latin typeface="Lucida Bright" panose="02040602050505020304" pitchFamily="18" charset="0"/>
              </a:rPr>
              <a:t>Baseline Campus Tobacco-Free Policy Assessment (2013)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Funded by the Statewide Health Improvement Program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Type of policy: Smoke-free, Tobacco-free, or Designated Use Areas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Methods of communication of policies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Physical campus environment (signage, ash cans, etc.) 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Enforcement protocols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Length of time policy has been in place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900" dirty="0" smtClean="0">
                <a:latin typeface="Lucida Bright" panose="02040602050505020304" pitchFamily="18" charset="0"/>
              </a:rPr>
              <a:t>CSHS: College Student Health Survey (2007-2013)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Developed by Boynton Health Service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Annually available to postsecondary schools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2-year and 4-year, public and private institutions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Tobacco-use module was used for this study</a:t>
            </a:r>
          </a:p>
          <a:p>
            <a:pPr lvl="1" algn="l" defTabSz="371475" eaLnBrk="0" hangingPunct="0">
              <a:spcAft>
                <a:spcPts val="300"/>
              </a:spcAft>
            </a:pPr>
            <a:endParaRPr lang="en-US" sz="2900" dirty="0" smtClean="0">
              <a:latin typeface="Lucida Bright" panose="02040602050505020304" pitchFamily="18" charset="0"/>
            </a:endParaRPr>
          </a:p>
          <a:p>
            <a:pPr lvl="1" defTabSz="371475" eaLnBrk="0" hangingPunct="0">
              <a:spcAft>
                <a:spcPts val="1200"/>
              </a:spcAft>
            </a:pPr>
            <a:r>
              <a:rPr lang="en-US" sz="2900" b="1" dirty="0" smtClean="0">
                <a:latin typeface="Lucida Bright" panose="02040602050505020304" pitchFamily="18" charset="0"/>
              </a:rPr>
              <a:t>Eligibility Criteria and Classification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900" dirty="0" smtClean="0">
                <a:latin typeface="Lucida Bright" panose="02040602050505020304" pitchFamily="18" charset="0"/>
              </a:rPr>
              <a:t>Institution participated in the CSHS at least twice between 2007 and 2013 (N=33)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900" dirty="0" smtClean="0">
                <a:latin typeface="Lucida Bright" panose="02040602050505020304" pitchFamily="18" charset="0"/>
              </a:rPr>
              <a:t>All campuses were classified as having the following tobacco-use policy trajectories: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</a:rPr>
              <a:t>None</a:t>
            </a: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 Designated Area or Tobacco-free (None-DA/TF)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Designated Area  Designated Area (DA-DA)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Designated Area  Smoke-/Tobacco-free (DA-TF)</a:t>
            </a:r>
          </a:p>
          <a:p>
            <a:pPr marL="742950" lvl="1" indent="-285750" algn="l" defTabSz="371475" eaLnBrk="0" hangingPunct="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Smoke-/Tobacco-free  </a:t>
            </a:r>
            <a:r>
              <a:rPr lang="en-US" sz="2900" dirty="0">
                <a:latin typeface="Lucida Bright" panose="02040602050505020304" pitchFamily="18" charset="0"/>
                <a:sym typeface="Wingdings" panose="05000000000000000000" pitchFamily="2" charset="2"/>
              </a:rPr>
              <a:t>Smoke--/Tobacco-free </a:t>
            </a: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(TF-TF)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900" dirty="0" smtClean="0">
                <a:latin typeface="Lucida Bright" panose="02040602050505020304" pitchFamily="18" charset="0"/>
                <a:sym typeface="Wingdings" panose="05000000000000000000" pitchFamily="2" charset="2"/>
              </a:rPr>
              <a:t>If tobacco-use policy had a change from 2007 to 2013, the CSHS data was averaged for before that date, and after that date, for one before and one after policy implementation measurement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5808468" y="5973525"/>
            <a:ext cx="6143625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Methods</a:t>
            </a:r>
            <a:endParaRPr lang="en-US" b="1" dirty="0"/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4935200" y="20801043"/>
            <a:ext cx="7315199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Outcomes Evaluated</a:t>
            </a:r>
            <a:endParaRPr lang="en-US" sz="4800" b="1" i="1" dirty="0"/>
          </a:p>
        </p:txBody>
      </p:sp>
      <p:sp>
        <p:nvSpPr>
          <p:cNvPr id="18" name="Text Box 36"/>
          <p:cNvSpPr txBox="1">
            <a:spLocks noChangeArrowheads="1"/>
          </p:cNvSpPr>
          <p:nvPr/>
        </p:nvSpPr>
        <p:spPr bwMode="auto">
          <a:xfrm>
            <a:off x="13757412" y="21797540"/>
            <a:ext cx="10327500" cy="9327221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37136" tIns="18568" rIns="37136" bIns="18568">
            <a:spAutoFit/>
          </a:bodyPr>
          <a:lstStyle/>
          <a:p>
            <a:pPr marL="285750" indent="-285750" algn="l" defTabSz="371475" eaLnBrk="0" hangingPunct="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Based on the four policy trajectories, what changes were observed in the proportion of students responding affirmatively to the following CSHS measures?</a:t>
            </a:r>
          </a:p>
          <a:p>
            <a:pPr marL="742950" lvl="1" indent="-285750" algn="l" defTabSz="371475" eaLnBrk="0" hangingPunct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Lucida Bright" panose="02040602050505020304" pitchFamily="18" charset="0"/>
              </a:rPr>
              <a:t>Current tobacco use (past 30 days, smoking/smokeless)</a:t>
            </a:r>
          </a:p>
          <a:p>
            <a:pPr marL="742950" lvl="1" indent="-285750" algn="l" defTabSz="371475" eaLnBrk="0" hangingPunct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Lucida Bright" panose="02040602050505020304" pitchFamily="18" charset="0"/>
              </a:rPr>
              <a:t>Daily tobacco use</a:t>
            </a:r>
          </a:p>
          <a:p>
            <a:pPr marL="742950" lvl="1" indent="-285750" algn="l" defTabSz="371475" eaLnBrk="0" hangingPunct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Lucida Bright" panose="02040602050505020304" pitchFamily="18" charset="0"/>
              </a:rPr>
              <a:t>Smokeless tobacco use</a:t>
            </a:r>
          </a:p>
          <a:p>
            <a:pPr marL="742950" lvl="1" indent="-285750" algn="l" defTabSz="371475" eaLnBrk="0" hangingPunct="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Lucida Bright" panose="02040602050505020304" pitchFamily="18" charset="0"/>
              </a:rPr>
              <a:t>On-campus tobacco use</a:t>
            </a:r>
          </a:p>
          <a:p>
            <a:pPr marL="742950" lvl="1" indent="-285750" algn="l" defTabSz="371475" eaLnBrk="0" hangingPunc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Lucida Bright" panose="02040602050505020304" pitchFamily="18" charset="0"/>
              </a:rPr>
              <a:t>Secondhand smoke exposure on campus</a:t>
            </a:r>
          </a:p>
          <a:p>
            <a:pPr marL="285750" indent="-285750" algn="l" defTabSz="371475" eaLnBrk="0" hangingPunct="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Differences in proportions over time for each school were assessed with chi-square tests</a:t>
            </a:r>
          </a:p>
          <a:p>
            <a:pPr marL="285750" indent="-285750" algn="l" defTabSz="371475" eaLnBrk="0" hangingPunct="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Average change in tobacco-use and exposure rates were also reported for each of the four trajectory groups </a:t>
            </a:r>
          </a:p>
          <a:p>
            <a:pPr marL="285750" indent="-285750" algn="l" defTabSz="371475" eaLnBrk="0" hangingPunct="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Trends also documented over time (2007-2014) overall, by age group (18-24, 25+) gender (male, female), and institution type (2-year and 4-year)</a:t>
            </a:r>
            <a:endParaRPr lang="en-US" sz="3000" b="1" dirty="0">
              <a:latin typeface="Lucida Bright" panose="02040602050505020304" pitchFamily="18" charset="0"/>
            </a:endParaRPr>
          </a:p>
          <a:p>
            <a:pPr lvl="1" algn="l" defTabSz="371475" eaLnBrk="0" hangingPunct="0"/>
            <a:endParaRPr lang="en-US" sz="1600" dirty="0" smtClean="0">
              <a:latin typeface="Lucida Bright" panose="02040602050505020304" pitchFamily="18" charset="0"/>
            </a:endParaRPr>
          </a:p>
          <a:p>
            <a:pPr algn="l" defTabSz="371475" eaLnBrk="0" hangingPunct="0"/>
            <a:endParaRPr lang="en-US" sz="1600" dirty="0">
              <a:latin typeface="Lucida Bright" panose="02040602050505020304" pitchFamily="18" charset="0"/>
            </a:endParaRP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28092905" y="5938492"/>
            <a:ext cx="6143625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Results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5908000" y="6733212"/>
            <a:ext cx="110021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latin typeface="Lucida Bright" panose="02040602050505020304" pitchFamily="18" charset="0"/>
              </a:rPr>
              <a:t>Table 1: Average change in proportion of students responding affirmatively to the CSHS tobacco measures from Minnesota postsecondary institutions by campus tobacco policy trajectory type (2007-2013)</a:t>
            </a:r>
            <a:endParaRPr lang="en-US" sz="2800" b="1" dirty="0">
              <a:latin typeface="Lucida Bright" panose="02040602050505020304" pitchFamily="18" charset="0"/>
            </a:endParaRPr>
          </a:p>
          <a:p>
            <a:endParaRPr lang="en-US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337503"/>
              </p:ext>
            </p:extLst>
          </p:nvPr>
        </p:nvGraphicFramePr>
        <p:xfrm>
          <a:off x="25831800" y="8702982"/>
          <a:ext cx="10668000" cy="15017357"/>
        </p:xfrm>
        <a:graphic>
          <a:graphicData uri="http://schemas.openxmlformats.org/drawingml/2006/table">
            <a:tbl>
              <a:tblPr/>
              <a:tblGrid>
                <a:gridCol w="5234941"/>
                <a:gridCol w="3108501"/>
                <a:gridCol w="2324558"/>
              </a:tblGrid>
              <a:tr h="11184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Lucida Bright" panose="02040602050505020304" pitchFamily="18" charset="0"/>
                        </a:rPr>
                        <a:t>Outcome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Lucida Bright" panose="02040602050505020304" pitchFamily="18" charset="0"/>
                        </a:rPr>
                        <a:t>Trajectory</a:t>
                      </a:r>
                      <a:endParaRPr lang="en-US" sz="3200" b="1" i="0" u="none" strike="noStrike" dirty="0">
                        <a:solidFill>
                          <a:srgbClr val="FFFFFF"/>
                        </a:solidFill>
                        <a:effectLst/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Lucida Bright" panose="02040602050505020304" pitchFamily="18" charset="0"/>
                        </a:rPr>
                        <a:t>Avg. Change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Current Tobacco Use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-2.3%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-2.5%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-5.2%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-1.8%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Daily Tobacco Use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1.3%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-0.5%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-1.1%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Current 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Smokeless </a:t>
                      </a:r>
                    </a:p>
                    <a:p>
                      <a:pPr algn="ctr" fontAlgn="ctr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Tobacco 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Use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-0.3%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0.6%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-0.3%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-0.4%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Use of Tobacco on Campus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-4.3%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-1.6%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-6.0%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-2.8%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Secondhand Smoke Exposure on Campus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-10.8%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2.6%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-17.2%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-2.1%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</a:tr>
              <a:tr h="5716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Sample 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size (N=33)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None-DA/TF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DA-DA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DA-TF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71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TF-TF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Lucida Bright" panose="02040602050505020304" pitchFamily="18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25729587" y="23846957"/>
            <a:ext cx="10980412" cy="77062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37136" tIns="18568" rIns="37136" bIns="18568">
            <a:spAutoFit/>
          </a:bodyPr>
          <a:lstStyle/>
          <a:p>
            <a:pPr marL="0" lvl="1" defTabSz="371475" eaLnBrk="0" hangingPunct="0">
              <a:spcAft>
                <a:spcPts val="800"/>
              </a:spcAft>
            </a:pPr>
            <a:r>
              <a:rPr lang="en-US" sz="3100" b="1" dirty="0" smtClean="0">
                <a:latin typeface="Lucida Bright" panose="02040602050505020304" pitchFamily="18" charset="0"/>
              </a:rPr>
              <a:t>2-year v. 4-year Institutions Comparison</a:t>
            </a:r>
            <a:endParaRPr lang="en-US" sz="3100" dirty="0" smtClean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100" dirty="0" smtClean="0">
                <a:latin typeface="Lucida Bright" panose="02040602050505020304" pitchFamily="18" charset="0"/>
              </a:rPr>
              <a:t>Current tobacco use decreased on average 1.0% among 2-year institutions and 4.7% among 4-year institutions regardless of policy trajectory</a:t>
            </a:r>
          </a:p>
          <a:p>
            <a:pPr marL="285750" indent="-285750" algn="l" defTabSz="371475" eaLnBrk="0" hangingPunct="0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100" dirty="0" smtClean="0">
                <a:latin typeface="Lucida Bright" panose="02040602050505020304" pitchFamily="18" charset="0"/>
              </a:rPr>
              <a:t>Daily tobacco use declined 0.3% among 2-year institutions and 1.2% among 4-year institutions regardless of policy trajectory</a:t>
            </a:r>
          </a:p>
          <a:p>
            <a:pPr marL="285750" indent="-285750" algn="l" defTabSz="371475" eaLnBrk="0" hangingPunct="0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100" dirty="0" smtClean="0">
                <a:latin typeface="Lucida Bright" panose="02040602050505020304" pitchFamily="18" charset="0"/>
              </a:rPr>
              <a:t>On-campus tobacco use decreased 2.8% on 2-year campuses and 3.6% on 4-year campuses regardless of policy trajectory</a:t>
            </a:r>
          </a:p>
          <a:p>
            <a:pPr marL="285750" indent="-285750" algn="l" defTabSz="371475" eaLnBrk="0" hangingPunct="0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100" dirty="0" smtClean="0">
                <a:latin typeface="Lucida Bright" panose="02040602050505020304" pitchFamily="18" charset="0"/>
              </a:rPr>
              <a:t>Secondhand smoke exposure on-campus was decreased 3.9% on 2-year campuses and 5.1% on 4-year campuses regardless of policy trajectory</a:t>
            </a:r>
          </a:p>
          <a:p>
            <a:pPr marL="285750" indent="-285750" algn="l" defTabSz="371475" eaLnBrk="0" hangingPunct="0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100" dirty="0" smtClean="0">
                <a:latin typeface="Lucida Bright" panose="02040602050505020304" pitchFamily="18" charset="0"/>
              </a:rPr>
              <a:t>No differences were observed in smokeless tobacco use between 2-year and 4-year institutions</a:t>
            </a:r>
            <a:endParaRPr lang="en-US" sz="3100" dirty="0">
              <a:latin typeface="Lucida Bright" panose="02040602050505020304" pitchFamily="18" charset="0"/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39431473" y="6098585"/>
            <a:ext cx="6143625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Conclusions</a:t>
            </a:r>
            <a:endParaRPr lang="en-US" b="1" dirty="0"/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39907723" y="21008130"/>
            <a:ext cx="5191125" cy="79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13" tIns="27757" rIns="55513" bIns="27757">
            <a:spAutoFit/>
          </a:bodyPr>
          <a:lstStyle/>
          <a:p>
            <a:pPr algn="ctr" defTabSz="2665413">
              <a:spcBef>
                <a:spcPct val="50000"/>
              </a:spcBef>
            </a:pPr>
            <a:r>
              <a:rPr lang="en-US" sz="4800" b="1" kern="0" cap="small" dirty="0" smtClean="0">
                <a:solidFill>
                  <a:srgbClr val="520063"/>
                </a:solidFill>
                <a:latin typeface="Lucida Sans Unicode"/>
                <a:ea typeface="ＭＳ Ｐゴシック" charset="-128"/>
              </a:rPr>
              <a:t>References</a:t>
            </a:r>
            <a:endParaRPr lang="en-US" sz="48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37543153" y="21919886"/>
            <a:ext cx="10896600" cy="9486239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37136" tIns="18568" rIns="37136" bIns="18568">
            <a:spAutoFit/>
          </a:bodyPr>
          <a:lstStyle/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err="1">
                <a:latin typeface="Lucida Bright" panose="02040602050505020304" pitchFamily="18" charset="0"/>
              </a:rPr>
              <a:t>ClearWay</a:t>
            </a:r>
            <a:r>
              <a:rPr lang="en-US" sz="2000" dirty="0">
                <a:latin typeface="Lucida Bright" panose="02040602050505020304" pitchFamily="18" charset="0"/>
              </a:rPr>
              <a:t> Minnesota and Minnesota Department of Health. (2011). Tobacco Use in Minnesota. Minneapolis, MN. 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>
                <a:latin typeface="Lucida Bright" panose="02040602050505020304" pitchFamily="18" charset="0"/>
              </a:rPr>
              <a:t>CDC. Current Cigarette Smoking Among Adults–United States, 2011. Morbidity and Mortality Weekly Report (MMWR). 2012; 61(44); 889-894.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err="1">
                <a:latin typeface="Lucida Bright" panose="02040602050505020304" pitchFamily="18" charset="0"/>
              </a:rPr>
              <a:t>ClearWay</a:t>
            </a:r>
            <a:r>
              <a:rPr lang="en-US" sz="2000" dirty="0">
                <a:latin typeface="Lucida Bright" panose="02040602050505020304" pitchFamily="18" charset="0"/>
              </a:rPr>
              <a:t> Minnesota and Minnesota Department of Health. (2011). Cigarette Smoking and Secondhand Smoke Exposure Among Adult Minnesotans Continues to Decline. Minnesota Adult Tobacco Survey.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err="1">
                <a:latin typeface="Lucida Bright" panose="02040602050505020304" pitchFamily="18" charset="0"/>
              </a:rPr>
              <a:t>Halperin</a:t>
            </a:r>
            <a:r>
              <a:rPr lang="en-US" sz="2000" dirty="0">
                <a:latin typeface="Lucida Bright" panose="02040602050505020304" pitchFamily="18" charset="0"/>
              </a:rPr>
              <a:t>, A.C. (2002). State of the Union: Smoking on US College Campuses: A Report for the American Legacy Foundation. Washington, DC. (unpublished, internal report)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>
                <a:latin typeface="Lucida Bright" panose="02040602050505020304" pitchFamily="18" charset="0"/>
              </a:rPr>
              <a:t>Wechsler, H., </a:t>
            </a:r>
            <a:r>
              <a:rPr lang="en-US" sz="2000" dirty="0" err="1">
                <a:latin typeface="Lucida Bright" panose="02040602050505020304" pitchFamily="18" charset="0"/>
              </a:rPr>
              <a:t>Rigotti</a:t>
            </a:r>
            <a:r>
              <a:rPr lang="en-US" sz="2000" dirty="0">
                <a:latin typeface="Lucida Bright" panose="02040602050505020304" pitchFamily="18" charset="0"/>
              </a:rPr>
              <a:t>, N.A., Gledhill-Hoyt, J. &amp; Lee, H. (1999). Increased levels of cigarette use among college students: a cause for national concern. Journal of the American Medical Association, 281 (2), 136. 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err="1">
                <a:latin typeface="Lucida Bright" panose="02040602050505020304" pitchFamily="18" charset="0"/>
              </a:rPr>
              <a:t>Rigotti</a:t>
            </a:r>
            <a:r>
              <a:rPr lang="en-US" sz="2000" dirty="0">
                <a:latin typeface="Lucida Bright" panose="02040602050505020304" pitchFamily="18" charset="0"/>
              </a:rPr>
              <a:t>, N.A., Lee, J.E., &amp; Wechsler, H. (2000). US College Students’ Use of Tobacco Products: A National Survey. Journal of the American Medical Association, 284 (6), 699-705. 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>
                <a:latin typeface="Lucida Bright" panose="02040602050505020304" pitchFamily="18" charset="0"/>
              </a:rPr>
              <a:t>Centers for Disease Control and Prevention. (2009). Cigarette Smoking among Adults and Trends in Smoking Cessation–United States, 2008. Morbidity and Mortality Weekly Report (MMWR), 58 (44), 1227-1232.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err="1">
                <a:latin typeface="Lucida Bright" panose="02040602050505020304" pitchFamily="18" charset="0"/>
              </a:rPr>
              <a:t>Glorian</a:t>
            </a:r>
            <a:r>
              <a:rPr lang="en-US" sz="2000" dirty="0">
                <a:latin typeface="Lucida Bright" panose="02040602050505020304" pitchFamily="18" charset="0"/>
              </a:rPr>
              <a:t>, S., </a:t>
            </a:r>
            <a:r>
              <a:rPr lang="en-US" sz="2000" dirty="0" err="1">
                <a:latin typeface="Lucida Bright" panose="02040602050505020304" pitchFamily="18" charset="0"/>
              </a:rPr>
              <a:t>Lando</a:t>
            </a:r>
            <a:r>
              <a:rPr lang="en-US" sz="2000" dirty="0">
                <a:latin typeface="Lucida Bright" panose="02040602050505020304" pitchFamily="18" charset="0"/>
              </a:rPr>
              <a:t>, H., &amp; </a:t>
            </a:r>
            <a:r>
              <a:rPr lang="en-US" sz="2000" dirty="0" err="1">
                <a:latin typeface="Lucida Bright" panose="02040602050505020304" pitchFamily="18" charset="0"/>
              </a:rPr>
              <a:t>Pechacek</a:t>
            </a:r>
            <a:r>
              <a:rPr lang="en-US" sz="2000" dirty="0">
                <a:latin typeface="Lucida Bright" panose="02040602050505020304" pitchFamily="18" charset="0"/>
              </a:rPr>
              <a:t>, T. F. (1993). Promoting Smoking Cessation at the Workplace: Results of a Randomized Controlled Intervention Study. Journal of Occupational Medicine, 35(2), 121-126.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 smtClean="0">
                <a:latin typeface="Lucida Bright" panose="02040602050505020304" pitchFamily="18" charset="0"/>
              </a:rPr>
              <a:t>Glasgow, G., Cummings, K.M., &amp; Hyland, A. (1997). Relationship of worksite smoking policy to changes in employee tobacco use: findings from COMMIT. Tobacco Control, 6 (</a:t>
            </a:r>
            <a:r>
              <a:rPr lang="en-US" sz="2000" dirty="0" err="1" smtClean="0">
                <a:latin typeface="Lucida Bright" panose="02040602050505020304" pitchFamily="18" charset="0"/>
              </a:rPr>
              <a:t>suppl</a:t>
            </a:r>
            <a:r>
              <a:rPr lang="en-US" sz="2000" dirty="0" smtClean="0">
                <a:latin typeface="Lucida Bright" panose="02040602050505020304" pitchFamily="18" charset="0"/>
              </a:rPr>
              <a:t> 2): S44-S48.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>
                <a:latin typeface="Lucida Bright" panose="02040602050505020304" pitchFamily="18" charset="0"/>
              </a:rPr>
              <a:t>American Lung Association of Minnesota. Tobacco Free Campus Polices: The Basics. PowerPoint presentation. Retrieved October 28, 2013 from: </a:t>
            </a:r>
            <a:r>
              <a:rPr lang="en-US" sz="2000" dirty="0" smtClean="0">
                <a:latin typeface="Lucida Bright" panose="02040602050505020304" pitchFamily="18" charset="0"/>
              </a:rPr>
              <a:t>http</a:t>
            </a:r>
            <a:r>
              <a:rPr lang="en-US" sz="2000" dirty="0">
                <a:latin typeface="Lucida Bright" panose="02040602050505020304" pitchFamily="18" charset="0"/>
              </a:rPr>
              <a:t>://</a:t>
            </a:r>
            <a:r>
              <a:rPr lang="en-US" sz="2000" dirty="0" smtClean="0">
                <a:latin typeface="Lucida Bright" panose="02040602050505020304" pitchFamily="18" charset="0"/>
              </a:rPr>
              <a:t>www.health.state.mn.us/divs/oshii/cppw/ppts/wedAM/TobaccoFreeCampusPoliciestheBasics.pdf</a:t>
            </a:r>
          </a:p>
          <a:p>
            <a:pPr marL="207963" indent="-207963" algn="l" defTabSz="371475" eaLnBrk="0" hangingPunct="0">
              <a:lnSpc>
                <a:spcPct val="95000"/>
              </a:lnSpc>
              <a:spcAft>
                <a:spcPts val="300"/>
              </a:spcAft>
              <a:buFont typeface="Symbol" pitchFamily="18" charset="2"/>
              <a:buAutoNum type="arabicPeriod"/>
            </a:pPr>
            <a:r>
              <a:rPr lang="en-US" sz="2000" dirty="0">
                <a:latin typeface="Lucida Bright" panose="02040602050505020304" pitchFamily="18" charset="0"/>
              </a:rPr>
              <a:t>Association for Nonsmokers–Minnesota. (2013). Association for Nonsmokers–Minnesota: The University of Minnesota. [Online] Retrieved September 18, 2013, from: http://</a:t>
            </a:r>
            <a:r>
              <a:rPr lang="en-US" sz="2000" dirty="0" smtClean="0">
                <a:latin typeface="Lucida Bright" panose="02040602050505020304" pitchFamily="18" charset="0"/>
              </a:rPr>
              <a:t>www.ansrmn.org/programs/TFC/GOpherFreshAir</a:t>
            </a:r>
            <a:endParaRPr lang="en-US" sz="2000" dirty="0">
              <a:latin typeface="Lucida Bright" panose="02040602050505020304" pitchFamily="18" charset="0"/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37554876" y="7144500"/>
            <a:ext cx="10896600" cy="138105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37136" tIns="18568" rIns="37136" bIns="18568">
            <a:spAutoFit/>
          </a:bodyPr>
          <a:lstStyle/>
          <a:p>
            <a:pPr defTabSz="371475" eaLnBrk="0" hangingPunct="0">
              <a:spcAft>
                <a:spcPts val="600"/>
              </a:spcAft>
            </a:pPr>
            <a:r>
              <a:rPr lang="en-US" sz="3000" b="1" dirty="0" smtClean="0">
                <a:latin typeface="Lucida Bright" panose="02040602050505020304" pitchFamily="18" charset="0"/>
              </a:rPr>
              <a:t>Student Tobacco Use</a:t>
            </a:r>
            <a:endParaRPr lang="en-US" sz="3000" b="1" dirty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Minnesota </a:t>
            </a:r>
            <a:r>
              <a:rPr lang="en-US" sz="3000" dirty="0">
                <a:latin typeface="Lucida Bright" panose="02040602050505020304" pitchFamily="18" charset="0"/>
              </a:rPr>
              <a:t>current tobacco use rates are declining (~0.5% per year from 1999-2010</a:t>
            </a:r>
            <a:r>
              <a:rPr lang="en-US" sz="3000" dirty="0" smtClean="0">
                <a:latin typeface="Lucida Bright" panose="02040602050505020304" pitchFamily="18" charset="0"/>
              </a:rPr>
              <a:t>)</a:t>
            </a:r>
            <a:r>
              <a:rPr lang="en-US" sz="3000" baseline="30000" dirty="0">
                <a:solidFill>
                  <a:prstClr val="black"/>
                </a:solidFill>
                <a:latin typeface="Lucida Bright" panose="02040602050505020304" pitchFamily="18" charset="0"/>
              </a:rPr>
              <a:t> </a:t>
            </a:r>
            <a:r>
              <a:rPr lang="en-US" sz="3000" baseline="30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3 </a:t>
            </a:r>
            <a:r>
              <a:rPr lang="en-US" sz="3000" dirty="0" smtClean="0">
                <a:solidFill>
                  <a:prstClr val="black"/>
                </a:solidFill>
                <a:latin typeface="Lucida Bright" panose="02040602050505020304" pitchFamily="18" charset="0"/>
              </a:rPr>
              <a:t>t</a:t>
            </a:r>
            <a:r>
              <a:rPr lang="en-US" sz="3000" dirty="0" smtClean="0">
                <a:latin typeface="Lucida Bright" panose="02040602050505020304" pitchFamily="18" charset="0"/>
              </a:rPr>
              <a:t>he reduction </a:t>
            </a:r>
            <a:r>
              <a:rPr lang="en-US" sz="3000" dirty="0">
                <a:latin typeface="Lucida Bright" panose="02040602050505020304" pitchFamily="18" charset="0"/>
              </a:rPr>
              <a:t>observed in this study among college </a:t>
            </a:r>
            <a:r>
              <a:rPr lang="en-US" sz="3000" dirty="0" smtClean="0">
                <a:latin typeface="Lucida Bright" panose="02040602050505020304" pitchFamily="18" charset="0"/>
              </a:rPr>
              <a:t>students was still greater in magnitude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Daily tobacco use is likely a harder addiction to break than current tobacco </a:t>
            </a:r>
            <a:r>
              <a:rPr lang="en-US" sz="3000" dirty="0" smtClean="0">
                <a:latin typeface="Lucida Bright" panose="02040602050505020304" pitchFamily="18" charset="0"/>
              </a:rPr>
              <a:t>use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A move toward a more restrictive policy from a less restrictive policy is associated with decreases in tobacco-use rates and smoke exposure among students on MN postsecondary </a:t>
            </a:r>
            <a:r>
              <a:rPr lang="en-US" sz="3000" dirty="0" smtClean="0">
                <a:latin typeface="Lucida Bright" panose="02040602050505020304" pitchFamily="18" charset="0"/>
              </a:rPr>
              <a:t>campuses</a:t>
            </a:r>
            <a:endParaRPr lang="en-US" sz="3000" dirty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Minnesota college campuses can </a:t>
            </a:r>
            <a:r>
              <a:rPr lang="en-US" sz="3000" dirty="0" smtClean="0">
                <a:latin typeface="Lucida Bright" panose="02040602050505020304" pitchFamily="18" charset="0"/>
              </a:rPr>
              <a:t>therefore shape </a:t>
            </a:r>
            <a:r>
              <a:rPr lang="en-US" sz="3000" dirty="0">
                <a:latin typeface="Lucida Bright" panose="02040602050505020304" pitchFamily="18" charset="0"/>
              </a:rPr>
              <a:t>current tobacco use behavior among their </a:t>
            </a:r>
            <a:r>
              <a:rPr lang="en-US" sz="3000" dirty="0" smtClean="0">
                <a:latin typeface="Lucida Bright" panose="02040602050505020304" pitchFamily="18" charset="0"/>
              </a:rPr>
              <a:t>students</a:t>
            </a:r>
            <a:endParaRPr lang="en-US" sz="3000" b="1" dirty="0" smtClean="0">
              <a:latin typeface="Lucida Bright" panose="02040602050505020304" pitchFamily="18" charset="0"/>
            </a:endParaRPr>
          </a:p>
          <a:p>
            <a:pPr defTabSz="371475" eaLnBrk="0" hangingPunct="0">
              <a:spcAft>
                <a:spcPts val="300"/>
              </a:spcAft>
            </a:pPr>
            <a:r>
              <a:rPr lang="en-US" sz="3000" b="1" dirty="0" smtClean="0">
                <a:latin typeface="Lucida Bright" panose="02040602050505020304" pitchFamily="18" charset="0"/>
              </a:rPr>
              <a:t>Limitations</a:t>
            </a:r>
            <a:endParaRPr lang="en-US" sz="3000" dirty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Secondary data (CSHS)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Cross-sectional data, no longitudinal assessment of individual students moving through the institution</a:t>
            </a:r>
          </a:p>
          <a:p>
            <a:pPr marL="285750" indent="-285750" algn="l" defTabSz="371475" eaLnBrk="0" hangingPunct="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000" dirty="0" smtClean="0">
                <a:latin typeface="Lucida Bright" panose="02040602050505020304" pitchFamily="18" charset="0"/>
              </a:rPr>
              <a:t>Interval </a:t>
            </a:r>
            <a:r>
              <a:rPr lang="en-US" sz="3000" dirty="0">
                <a:latin typeface="Lucida Bright" panose="02040602050505020304" pitchFamily="18" charset="0"/>
              </a:rPr>
              <a:t>between </a:t>
            </a:r>
            <a:r>
              <a:rPr lang="en-US" sz="3000" dirty="0" smtClean="0">
                <a:latin typeface="Lucida Bright" panose="02040602050505020304" pitchFamily="18" charset="0"/>
              </a:rPr>
              <a:t>CSHS (in years) measurements </a:t>
            </a:r>
            <a:r>
              <a:rPr lang="en-US" sz="3000" dirty="0">
                <a:latin typeface="Lucida Bright" panose="02040602050505020304" pitchFamily="18" charset="0"/>
              </a:rPr>
              <a:t>is </a:t>
            </a:r>
            <a:r>
              <a:rPr lang="en-US" sz="3000" dirty="0" smtClean="0">
                <a:latin typeface="Lucida Bright" panose="02040602050505020304" pitchFamily="18" charset="0"/>
              </a:rPr>
              <a:t>variable</a:t>
            </a:r>
          </a:p>
          <a:p>
            <a:pPr defTabSz="371475" eaLnBrk="0" hangingPunct="0">
              <a:spcBef>
                <a:spcPts val="900"/>
              </a:spcBef>
              <a:spcAft>
                <a:spcPts val="300"/>
              </a:spcAft>
            </a:pPr>
            <a:r>
              <a:rPr lang="en-US" sz="3000" b="1" dirty="0">
                <a:latin typeface="Lucida Bright" panose="02040602050505020304" pitchFamily="18" charset="0"/>
              </a:rPr>
              <a:t>Future Research</a:t>
            </a:r>
            <a:endParaRPr lang="en-US" sz="3000" dirty="0">
              <a:latin typeface="Lucida Bright" panose="02040602050505020304" pitchFamily="18" charset="0"/>
            </a:endParaRP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Longitudinal study of the same students through the transition of campuses from None or DA to TF policy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A complementary study on the 2013 CSHS data suggested that campuses with TF policies had higher rates of smokeless tobacco use than those with DA policies</a:t>
            </a:r>
          </a:p>
          <a:p>
            <a:pPr marL="285750" indent="-285750" algn="l" defTabSz="371475" eaLnBrk="0" hangingPunct="0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3000" dirty="0">
                <a:latin typeface="Lucida Bright" panose="02040602050505020304" pitchFamily="18" charset="0"/>
              </a:rPr>
              <a:t>Are students substituting smokeless tobacco for smoking</a:t>
            </a:r>
            <a:r>
              <a:rPr lang="en-US" sz="3000" dirty="0" smtClean="0">
                <a:latin typeface="Lucida Bright" panose="02040602050505020304" pitchFamily="18" charset="0"/>
              </a:rPr>
              <a:t>?</a:t>
            </a:r>
            <a:endParaRPr lang="en-US" sz="3000" dirty="0">
              <a:latin typeface="Lucida Bright" panose="020406020505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29375" y="31656249"/>
            <a:ext cx="15040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/>
                </a:solidFill>
                <a:latin typeface="Lucida Bright" panose="02040602050505020304" pitchFamily="18" charset="0"/>
              </a:rPr>
              <a:t>Full report and survey instruments </a:t>
            </a:r>
            <a:r>
              <a:rPr lang="en-US" sz="2800" b="1" dirty="0">
                <a:solidFill>
                  <a:schemeClr val="accent4"/>
                </a:solidFill>
                <a:latin typeface="Lucida Bright" panose="02040602050505020304" pitchFamily="18" charset="0"/>
              </a:rPr>
              <a:t>a</a:t>
            </a:r>
            <a:r>
              <a:rPr lang="en-US" sz="2800" b="1" dirty="0" smtClean="0">
                <a:solidFill>
                  <a:schemeClr val="accent4"/>
                </a:solidFill>
                <a:latin typeface="Lucida Bright" panose="02040602050505020304" pitchFamily="18" charset="0"/>
              </a:rPr>
              <a:t>vailable at: www.bhs.umn.edu/surveys</a:t>
            </a:r>
            <a:r>
              <a:rPr lang="en-US" sz="2800" b="1" dirty="0">
                <a:solidFill>
                  <a:schemeClr val="accent4"/>
                </a:solidFill>
                <a:latin typeface="Lucida Bright" panose="02040602050505020304" pitchFamily="18" charset="0"/>
              </a:rPr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5236</TotalTime>
  <Words>1260</Words>
  <Application>Microsoft Office PowerPoint</Application>
  <PresentationFormat>Custom</PresentationFormat>
  <Paragraphs>166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Springfield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first</cp:lastModifiedBy>
  <cp:revision>322</cp:revision>
  <cp:lastPrinted>2014-11-07T20:40:59Z</cp:lastPrinted>
  <dcterms:created xsi:type="dcterms:W3CDTF">2002-02-27T16:37:48Z</dcterms:created>
  <dcterms:modified xsi:type="dcterms:W3CDTF">2014-11-12T16:58:38Z</dcterms:modified>
</cp:coreProperties>
</file>