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708" r:id="rId1"/>
  </p:sldMasterIdLst>
  <p:notesMasterIdLst>
    <p:notesMasterId r:id="rId41"/>
  </p:notesMasterIdLst>
  <p:sldIdLst>
    <p:sldId id="302" r:id="rId2"/>
    <p:sldId id="303" r:id="rId3"/>
    <p:sldId id="286" r:id="rId4"/>
    <p:sldId id="304" r:id="rId5"/>
    <p:sldId id="285" r:id="rId6"/>
    <p:sldId id="256" r:id="rId7"/>
    <p:sldId id="278" r:id="rId8"/>
    <p:sldId id="257" r:id="rId9"/>
    <p:sldId id="308" r:id="rId10"/>
    <p:sldId id="307" r:id="rId11"/>
    <p:sldId id="318" r:id="rId12"/>
    <p:sldId id="319" r:id="rId13"/>
    <p:sldId id="288" r:id="rId14"/>
    <p:sldId id="274" r:id="rId15"/>
    <p:sldId id="289" r:id="rId16"/>
    <p:sldId id="259" r:id="rId17"/>
    <p:sldId id="312" r:id="rId18"/>
    <p:sldId id="311" r:id="rId19"/>
    <p:sldId id="279" r:id="rId20"/>
    <p:sldId id="321" r:id="rId21"/>
    <p:sldId id="317" r:id="rId22"/>
    <p:sldId id="280" r:id="rId23"/>
    <p:sldId id="262" r:id="rId24"/>
    <p:sldId id="290" r:id="rId25"/>
    <p:sldId id="264" r:id="rId26"/>
    <p:sldId id="291" r:id="rId27"/>
    <p:sldId id="265" r:id="rId28"/>
    <p:sldId id="292" r:id="rId29"/>
    <p:sldId id="322" r:id="rId30"/>
    <p:sldId id="294" r:id="rId31"/>
    <p:sldId id="320" r:id="rId32"/>
    <p:sldId id="313" r:id="rId33"/>
    <p:sldId id="323" r:id="rId34"/>
    <p:sldId id="284" r:id="rId35"/>
    <p:sldId id="298" r:id="rId36"/>
    <p:sldId id="282" r:id="rId37"/>
    <p:sldId id="283" r:id="rId38"/>
    <p:sldId id="309" r:id="rId39"/>
    <p:sldId id="31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24" autoAdjust="0"/>
  </p:normalViewPr>
  <p:slideViewPr>
    <p:cSldViewPr>
      <p:cViewPr>
        <p:scale>
          <a:sx n="134" d="100"/>
          <a:sy n="134" d="100"/>
        </p:scale>
        <p:origin x="-954"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4AD74-50E2-4305-BAC6-61B7A1E49229}" type="datetimeFigureOut">
              <a:rPr lang="en-US" smtClean="0"/>
              <a:t>8/18/2015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11DAC2-7A10-4C9B-8E63-9EF619E15B45}" type="slidenum">
              <a:rPr lang="en-US" smtClean="0"/>
              <a:t>‹#›</a:t>
            </a:fld>
            <a:endParaRPr lang="en-US" dirty="0"/>
          </a:p>
        </p:txBody>
      </p:sp>
    </p:spTree>
    <p:extLst>
      <p:ext uri="{BB962C8B-B14F-4D97-AF65-F5344CB8AC3E}">
        <p14:creationId xmlns:p14="http://schemas.microsoft.com/office/powerpoint/2010/main" val="2590090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9C49321B-F480-4CE8-B9CB-E0F7753651B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1D0B6C-3909-4CD8-8B86-C9C2A3328055}" type="datetimeFigureOut">
              <a:rPr lang="en-US" smtClean="0"/>
              <a:pPr/>
              <a:t>8/18/2015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49321B-F480-4CE8-B9CB-E0F7753651B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31D0B6C-3909-4CD8-8B86-C9C2A3328055}" type="datetimeFigureOut">
              <a:rPr lang="en-US" smtClean="0"/>
              <a:pPr/>
              <a:t>8/18/2015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49321B-F480-4CE8-B9CB-E0F7753651B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en-US" sz="2800" b="0" dirty="0">
                <a:solidFill>
                  <a:srgbClr val="04617B"/>
                </a:solidFill>
                <a:effectLst/>
              </a:rPr>
              <a:t>Application of Spatial Statistics, Segmentation and Market Solutions to Examine Disparities in Heart Disease and selected Risk Factors in The District of Columbia</a:t>
            </a:r>
            <a:endParaRPr lang="en-US" sz="2800" dirty="0"/>
          </a:p>
        </p:txBody>
      </p:sp>
      <p:sp>
        <p:nvSpPr>
          <p:cNvPr id="3" name="Subtitle 2"/>
          <p:cNvSpPr>
            <a:spLocks noGrp="1"/>
          </p:cNvSpPr>
          <p:nvPr>
            <p:ph type="subTitle" idx="1"/>
          </p:nvPr>
        </p:nvSpPr>
        <p:spPr>
          <a:xfrm>
            <a:off x="533400" y="3228536"/>
            <a:ext cx="7854696" cy="2486464"/>
          </a:xfrm>
        </p:spPr>
        <p:txBody>
          <a:bodyPr>
            <a:normAutofit/>
          </a:bodyPr>
          <a:lstStyle/>
          <a:p>
            <a:pPr algn="l"/>
            <a:r>
              <a:rPr lang="en-US" sz="2400" dirty="0" smtClean="0">
                <a:solidFill>
                  <a:schemeClr val="tx2"/>
                </a:solidFill>
                <a:latin typeface="+mj-lt"/>
              </a:rPr>
              <a:t>Oral Presentation at The 143</a:t>
            </a:r>
            <a:r>
              <a:rPr lang="en-US" sz="2400" baseline="30000" dirty="0" smtClean="0">
                <a:solidFill>
                  <a:schemeClr val="tx2"/>
                </a:solidFill>
                <a:latin typeface="+mj-lt"/>
              </a:rPr>
              <a:t>rd</a:t>
            </a:r>
            <a:r>
              <a:rPr lang="en-US" sz="2400" dirty="0" smtClean="0">
                <a:solidFill>
                  <a:schemeClr val="tx2"/>
                </a:solidFill>
                <a:latin typeface="+mj-lt"/>
              </a:rPr>
              <a:t> APHA Annual Meeting and Exposition(October </a:t>
            </a:r>
            <a:r>
              <a:rPr lang="en-US" sz="2400" dirty="0">
                <a:solidFill>
                  <a:schemeClr val="tx2"/>
                </a:solidFill>
                <a:latin typeface="+mj-lt"/>
              </a:rPr>
              <a:t>31 – November 4, 2015</a:t>
            </a:r>
            <a:r>
              <a:rPr lang="en-US" sz="2400" dirty="0" smtClean="0">
                <a:solidFill>
                  <a:schemeClr val="tx2"/>
                </a:solidFill>
                <a:latin typeface="+mj-lt"/>
              </a:rPr>
              <a:t>), Chicago</a:t>
            </a:r>
            <a:endParaRPr lang="en-US" sz="2400" dirty="0">
              <a:solidFill>
                <a:schemeClr val="tx2"/>
              </a:solidFill>
              <a:latin typeface="+mj-lt"/>
            </a:endParaRPr>
          </a:p>
          <a:p>
            <a:pPr algn="l"/>
            <a:r>
              <a:rPr lang="en-US" sz="2800" dirty="0" smtClean="0">
                <a:solidFill>
                  <a:schemeClr val="tx2"/>
                </a:solidFill>
                <a:latin typeface="+mj-lt"/>
              </a:rPr>
              <a:t> </a:t>
            </a:r>
          </a:p>
          <a:p>
            <a:pPr algn="ctr"/>
            <a:endParaRPr lang="en-US" sz="2800" dirty="0" smtClean="0">
              <a:solidFill>
                <a:schemeClr val="tx2"/>
              </a:solidFill>
              <a:latin typeface="Calibri" panose="020F0502020204030204" pitchFamily="34" charset="0"/>
            </a:endParaRPr>
          </a:p>
          <a:p>
            <a:endParaRPr lang="en-US" sz="2800" dirty="0">
              <a:latin typeface="Calibri" panose="020F0502020204030204" pitchFamily="34" charset="0"/>
            </a:endParaRPr>
          </a:p>
        </p:txBody>
      </p:sp>
    </p:spTree>
    <p:extLst>
      <p:ext uri="{BB962C8B-B14F-4D97-AF65-F5344CB8AC3E}">
        <p14:creationId xmlns:p14="http://schemas.microsoft.com/office/powerpoint/2010/main" val="2934550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en-US" sz="2800" b="0" dirty="0" smtClean="0">
                <a:effectLst/>
              </a:rPr>
              <a:t>George Siaway, PhD, Christine A. Clarke, MS, Fern Johnson-Clarke, PhD and Rowena Samala, MS</a:t>
            </a:r>
            <a:endParaRPr lang="en-US" sz="2800" b="0" dirty="0">
              <a:effectLst/>
            </a:endParaRPr>
          </a:p>
        </p:txBody>
      </p:sp>
      <p:sp>
        <p:nvSpPr>
          <p:cNvPr id="3" name="Subtitle 2"/>
          <p:cNvSpPr>
            <a:spLocks noGrp="1"/>
          </p:cNvSpPr>
          <p:nvPr>
            <p:ph type="subTitle" idx="1"/>
          </p:nvPr>
        </p:nvSpPr>
        <p:spPr>
          <a:xfrm>
            <a:off x="533400" y="3228536"/>
            <a:ext cx="7854696" cy="2334064"/>
          </a:xfrm>
        </p:spPr>
        <p:txBody>
          <a:bodyPr>
            <a:normAutofit/>
          </a:bodyPr>
          <a:lstStyle/>
          <a:p>
            <a:pPr algn="l"/>
            <a:r>
              <a:rPr lang="en-US" sz="2400" dirty="0" smtClean="0">
                <a:solidFill>
                  <a:schemeClr val="tx2"/>
                </a:solidFill>
                <a:latin typeface="+mj-lt"/>
              </a:rPr>
              <a:t>District of Columbia Government Department of Health</a:t>
            </a:r>
          </a:p>
          <a:p>
            <a:pPr algn="l"/>
            <a:r>
              <a:rPr lang="en-US" sz="2400" dirty="0" smtClean="0">
                <a:solidFill>
                  <a:schemeClr val="tx2"/>
                </a:solidFill>
                <a:latin typeface="+mj-lt"/>
              </a:rPr>
              <a:t>Washington, DC 20001</a:t>
            </a:r>
          </a:p>
          <a:p>
            <a:pPr algn="l"/>
            <a:r>
              <a:rPr lang="en-US" sz="2400" dirty="0">
                <a:solidFill>
                  <a:schemeClr val="tx2"/>
                </a:solidFill>
                <a:latin typeface="+mj-lt"/>
              </a:rPr>
              <a:t>S</a:t>
            </a:r>
            <a:r>
              <a:rPr lang="en-US" sz="2400" dirty="0" smtClean="0">
                <a:solidFill>
                  <a:schemeClr val="tx2"/>
                </a:solidFill>
                <a:latin typeface="+mj-lt"/>
              </a:rPr>
              <a:t>ession </a:t>
            </a:r>
            <a:r>
              <a:rPr lang="en-US" sz="2400" dirty="0">
                <a:solidFill>
                  <a:schemeClr val="tx2"/>
                </a:solidFill>
                <a:latin typeface="+mj-lt"/>
              </a:rPr>
              <a:t>4041.0, GIS Mapping, Public Health Policy and Prevention </a:t>
            </a:r>
            <a:r>
              <a:rPr lang="en-US" sz="2400" dirty="0" smtClean="0">
                <a:solidFill>
                  <a:schemeClr val="tx2"/>
                </a:solidFill>
                <a:latin typeface="+mj-lt"/>
              </a:rPr>
              <a:t>Strategies, </a:t>
            </a:r>
            <a:r>
              <a:rPr lang="en-US" sz="2400" dirty="0">
                <a:solidFill>
                  <a:schemeClr val="tx2"/>
                </a:solidFill>
                <a:latin typeface="+mj-lt"/>
              </a:rPr>
              <a:t>Tuesday, November 3, 2015 at 8:30 </a:t>
            </a:r>
            <a:r>
              <a:rPr lang="en-US" sz="2400" dirty="0" smtClean="0">
                <a:solidFill>
                  <a:schemeClr val="tx2"/>
                </a:solidFill>
                <a:latin typeface="+mj-lt"/>
              </a:rPr>
              <a:t>AM </a:t>
            </a:r>
            <a:endParaRPr lang="en-US" sz="2400" dirty="0">
              <a:solidFill>
                <a:schemeClr val="tx2"/>
              </a:solidFill>
              <a:latin typeface="+mj-lt"/>
            </a:endParaRPr>
          </a:p>
        </p:txBody>
      </p:sp>
    </p:spTree>
    <p:extLst>
      <p:ext uri="{BB962C8B-B14F-4D97-AF65-F5344CB8AC3E}">
        <p14:creationId xmlns:p14="http://schemas.microsoft.com/office/powerpoint/2010/main" val="3625965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438912"/>
          </a:xfrm>
        </p:spPr>
        <p:txBody>
          <a:bodyPr>
            <a:noAutofit/>
          </a:bodyPr>
          <a:lstStyle/>
          <a:p>
            <a:pPr algn="ctr"/>
            <a:r>
              <a:rPr lang="en-US" sz="2800" dirty="0" smtClean="0">
                <a:latin typeface="Calibri" panose="020F0502020204030204" pitchFamily="34" charset="0"/>
              </a:rPr>
              <a:t>ABSTRACT</a:t>
            </a:r>
            <a:endParaRPr lang="en-US" sz="2800" dirty="0">
              <a:latin typeface="Calibri" panose="020F0502020204030204" pitchFamily="34" charset="0"/>
            </a:endParaRPr>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pPr>
              <a:lnSpc>
                <a:spcPct val="120000"/>
              </a:lnSpc>
              <a:buNone/>
            </a:pPr>
            <a:r>
              <a:rPr lang="en-US" sz="4200" b="1" dirty="0" smtClean="0">
                <a:latin typeface="Calibri" panose="020F0502020204030204" pitchFamily="34" charset="0"/>
              </a:rPr>
              <a:t>Introduction: </a:t>
            </a:r>
          </a:p>
          <a:p>
            <a:pPr algn="just">
              <a:lnSpc>
                <a:spcPct val="120000"/>
              </a:lnSpc>
              <a:buNone/>
            </a:pPr>
            <a:r>
              <a:rPr lang="en-US" sz="4200" dirty="0" smtClean="0">
                <a:latin typeface="Calibri" panose="020F0502020204030204" pitchFamily="34" charset="0"/>
              </a:rPr>
              <a:t>	Despite the fact that deaths due to heart disease have declined over the years, heart disease remains the number one killer of Americans, and cost the nation an estimated $108.9 billion in 2010. Within the District, heart disease is the number one leading cause of death and the second leading cause of hospital admissions. In 2012, 1,250 deaths were caused by heart disease and accounted for nearly 27.7 percent of all District resident deaths. There is a dearth of data on the burden of heart disease in the District. </a:t>
            </a:r>
          </a:p>
          <a:p>
            <a:pPr algn="just">
              <a:lnSpc>
                <a:spcPct val="120000"/>
              </a:lnSpc>
              <a:buNone/>
            </a:pPr>
            <a:r>
              <a:rPr lang="en-US" sz="4200" b="1" dirty="0" smtClean="0">
                <a:latin typeface="Calibri" panose="020F0502020204030204" pitchFamily="34" charset="0"/>
              </a:rPr>
              <a:t>Objectives: </a:t>
            </a:r>
          </a:p>
          <a:p>
            <a:pPr algn="just">
              <a:lnSpc>
                <a:spcPct val="120000"/>
              </a:lnSpc>
              <a:buNone/>
            </a:pPr>
            <a:r>
              <a:rPr lang="en-US" sz="4200" dirty="0" smtClean="0">
                <a:latin typeface="Calibri" panose="020F0502020204030204" pitchFamily="34" charset="0"/>
              </a:rPr>
              <a:t>	This study seeks to evaluate the public health burden of heart disease mortality, incidence, hospital discharges, and selected modifiable risk factors (diabetes, obesity, smoking, and access to healthy foods) and non-modifiable risk factors (age and access to quality health care) by analyzing their spatial patterns, and identifying high-risk zip codes. Public health burden for this study refers to collocation of high heart disease mortality, incidence, hospital discharges, diabetes, overweight and obesity. </a:t>
            </a:r>
          </a:p>
          <a:p>
            <a:pPr algn="just">
              <a:lnSpc>
                <a:spcPct val="120000"/>
              </a:lnSpc>
              <a:buNone/>
            </a:pPr>
            <a:r>
              <a:rPr lang="en-US" sz="4200" b="1" dirty="0" smtClean="0">
                <a:latin typeface="Calibri" panose="020F0502020204030204" pitchFamily="34" charset="0"/>
              </a:rPr>
              <a:t>Method: </a:t>
            </a:r>
          </a:p>
          <a:p>
            <a:pPr algn="just">
              <a:lnSpc>
                <a:spcPct val="120000"/>
              </a:lnSpc>
              <a:buNone/>
            </a:pPr>
            <a:r>
              <a:rPr lang="en-US" sz="4200" dirty="0" smtClean="0">
                <a:latin typeface="Calibri" panose="020F0502020204030204" pitchFamily="34" charset="0"/>
              </a:rPr>
              <a:t>	Data sets from the Center for Policy Planning and Evaluation-Vital Records on heart disease mortality and incidence for year 2012, the State Health Planning and Development Agency (SHPDA) hospital discharges, Directors of Health Promotion and Education (DHPE) Neilson Dominant Lifestage Group, and the Community Health Administration (CHA) Health Professional Shortage Area (HPSA) and Medically Underserved Area/ (MUA/P) were geocoded and analyzed using ArcGIS 10.2 and its spatial statistics toolbox. Hot Spot Analysis was used to identify statistically significant hot and cold spots for heart disease incidence, mortality, hospital discharges, lifestage groups and selected risk factors.</a:t>
            </a:r>
          </a:p>
          <a:p>
            <a:pPr algn="just">
              <a:lnSpc>
                <a:spcPct val="120000"/>
              </a:lnSpc>
              <a:buNone/>
            </a:pPr>
            <a:r>
              <a:rPr lang="en-US" sz="4200" b="1" dirty="0" smtClean="0">
                <a:latin typeface="Calibri" panose="020F0502020204030204" pitchFamily="34" charset="0"/>
              </a:rPr>
              <a:t>Results:</a:t>
            </a:r>
          </a:p>
          <a:p>
            <a:pPr algn="just">
              <a:lnSpc>
                <a:spcPct val="120000"/>
              </a:lnSpc>
              <a:buNone/>
            </a:pPr>
            <a:r>
              <a:rPr lang="en-US" sz="4200" dirty="0" smtClean="0">
                <a:latin typeface="Calibri" panose="020F0502020204030204" pitchFamily="34" charset="0"/>
              </a:rPr>
              <a:t>	The burden of heart disease is disproportionately distributed across District zip codes. The study demonstrated disparities in heart disease incidence, mortality, and hospital discharges in all Ward zip codes. The greatest public health burden of heart disease was in parts of Wards 2, 5, 6, 7, and 8 zip codes. </a:t>
            </a:r>
          </a:p>
          <a:p>
            <a:pPr algn="just">
              <a:lnSpc>
                <a:spcPct val="120000"/>
              </a:lnSpc>
            </a:pPr>
            <a:endParaRPr lang="en-US" sz="4200" dirty="0" smtClean="0">
              <a:latin typeface="Calibri" panose="020F0502020204030204" pitchFamily="34" charset="0"/>
            </a:endParaRPr>
          </a:p>
          <a:p>
            <a:pPr algn="just">
              <a:lnSpc>
                <a:spcPct val="120000"/>
              </a:lnSpc>
              <a:buNone/>
            </a:pPr>
            <a:r>
              <a:rPr lang="en-US" sz="4200" b="1" dirty="0" smtClean="0">
                <a:latin typeface="Calibri" panose="020F0502020204030204" pitchFamily="34" charset="0"/>
              </a:rPr>
              <a:t>Conclusions: </a:t>
            </a:r>
          </a:p>
          <a:p>
            <a:pPr algn="just">
              <a:lnSpc>
                <a:spcPct val="120000"/>
              </a:lnSpc>
              <a:buNone/>
            </a:pPr>
            <a:r>
              <a:rPr lang="en-US" sz="4200" dirty="0" smtClean="0">
                <a:latin typeface="Calibri" panose="020F0502020204030204" pitchFamily="34" charset="0"/>
              </a:rPr>
              <a:t>	Generally, high heart disease incidence, mortality, and hospital discharges were collocated with high diabetes, overweight, obesity, smoking and the 65-plus age group. Heart disease mortality was greater among vulnerable populations such as older adults (55-plus age group), racial/ethnic minorities (Blacks/non-Hispanics), and people with lower income.</a:t>
            </a:r>
          </a:p>
          <a:p>
            <a:pPr algn="just">
              <a:lnSpc>
                <a:spcPct val="120000"/>
              </a:lnSpc>
              <a:buNone/>
            </a:pPr>
            <a:r>
              <a:rPr lang="en-US" sz="4200" dirty="0" smtClean="0">
                <a:latin typeface="Calibri" panose="020F0502020204030204" pitchFamily="34" charset="0"/>
              </a:rPr>
              <a:t> </a:t>
            </a:r>
          </a:p>
          <a:p>
            <a:pPr>
              <a:lnSpc>
                <a:spcPct val="120000"/>
              </a:lnSpc>
              <a:buNone/>
            </a:pPr>
            <a:r>
              <a:rPr lang="en-US" dirty="0" smtClean="0"/>
              <a:t> </a:t>
            </a:r>
          </a:p>
          <a:p>
            <a:pPr>
              <a:lnSpc>
                <a:spcPct val="220000"/>
              </a:lnSpc>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BACKGROUND: HEART DISEASE-IMPORTANT PUBLIC HEALTH PROBLEM</a:t>
            </a:r>
          </a:p>
        </p:txBody>
      </p:sp>
      <p:sp>
        <p:nvSpPr>
          <p:cNvPr id="3" name="Content Placeholder 2"/>
          <p:cNvSpPr>
            <a:spLocks noGrp="1"/>
          </p:cNvSpPr>
          <p:nvPr>
            <p:ph idx="1"/>
          </p:nvPr>
        </p:nvSpPr>
        <p:spPr/>
        <p:txBody>
          <a:bodyPr>
            <a:normAutofit/>
          </a:bodyPr>
          <a:lstStyle/>
          <a:p>
            <a:pPr marL="0" indent="0">
              <a:lnSpc>
                <a:spcPct val="200000"/>
              </a:lnSpc>
              <a:buNone/>
            </a:pPr>
            <a:r>
              <a:rPr lang="en-US" sz="1200" dirty="0" smtClean="0">
                <a:latin typeface="Calibri" panose="020F0502020204030204" pitchFamily="34" charset="0"/>
              </a:rPr>
              <a:t>Heart Disease-leading </a:t>
            </a:r>
            <a:r>
              <a:rPr lang="en-US" sz="1200" dirty="0">
                <a:latin typeface="Calibri" panose="020F0502020204030204" pitchFamily="34" charset="0"/>
              </a:rPr>
              <a:t>cause of death in the </a:t>
            </a:r>
            <a:r>
              <a:rPr lang="en-US" sz="1200" dirty="0" smtClean="0">
                <a:latin typeface="Calibri" panose="020F0502020204030204" pitchFamily="34" charset="0"/>
              </a:rPr>
              <a:t>District</a:t>
            </a:r>
            <a:r>
              <a:rPr lang="en-US" sz="1200" baseline="30000" dirty="0" smtClean="0">
                <a:latin typeface="Calibri" panose="020F0502020204030204" pitchFamily="34" charset="0"/>
              </a:rPr>
              <a:t>1</a:t>
            </a:r>
            <a:r>
              <a:rPr lang="en-US" sz="1200" dirty="0" smtClean="0">
                <a:latin typeface="Calibri" panose="020F0502020204030204" pitchFamily="34" charset="0"/>
              </a:rPr>
              <a:t>.</a:t>
            </a:r>
          </a:p>
          <a:p>
            <a:pPr marL="0" indent="0">
              <a:lnSpc>
                <a:spcPct val="200000"/>
              </a:lnSpc>
              <a:buNone/>
            </a:pPr>
            <a:r>
              <a:rPr lang="en-US" sz="1200" dirty="0" smtClean="0">
                <a:latin typeface="Calibri" panose="020F0502020204030204" pitchFamily="34" charset="0"/>
              </a:rPr>
              <a:t>About 16.1 </a:t>
            </a:r>
            <a:r>
              <a:rPr lang="en-US" sz="1200" dirty="0">
                <a:latin typeface="Calibri" panose="020F0502020204030204" pitchFamily="34" charset="0"/>
              </a:rPr>
              <a:t>percent decrease in age-adjusted death rate between 2007 and </a:t>
            </a:r>
            <a:r>
              <a:rPr lang="en-US" sz="1200" dirty="0" smtClean="0">
                <a:latin typeface="Calibri" panose="020F0502020204030204" pitchFamily="34" charset="0"/>
              </a:rPr>
              <a:t>2011</a:t>
            </a:r>
            <a:r>
              <a:rPr lang="en-US" sz="1200" baseline="30000" dirty="0" smtClean="0">
                <a:latin typeface="Calibri" panose="020F0502020204030204" pitchFamily="34" charset="0"/>
              </a:rPr>
              <a:t>2</a:t>
            </a:r>
            <a:r>
              <a:rPr lang="en-US" sz="1200" dirty="0" smtClean="0">
                <a:latin typeface="Calibri" panose="020F0502020204030204" pitchFamily="34" charset="0"/>
              </a:rPr>
              <a:t>. </a:t>
            </a:r>
          </a:p>
          <a:p>
            <a:pPr marL="0" indent="0">
              <a:lnSpc>
                <a:spcPct val="200000"/>
              </a:lnSpc>
              <a:buNone/>
            </a:pPr>
            <a:r>
              <a:rPr lang="en-US" sz="1200" dirty="0" smtClean="0">
                <a:latin typeface="Calibri" panose="020F0502020204030204" pitchFamily="34" charset="0"/>
              </a:rPr>
              <a:t>Age-adjusted </a:t>
            </a:r>
            <a:r>
              <a:rPr lang="en-US" sz="1200" dirty="0">
                <a:latin typeface="Calibri" panose="020F0502020204030204" pitchFamily="34" charset="0"/>
              </a:rPr>
              <a:t>death rates for heart disease  increased from </a:t>
            </a:r>
            <a:r>
              <a:rPr lang="en-US" sz="1200" dirty="0" smtClean="0">
                <a:latin typeface="Calibri" panose="020F0502020204030204" pitchFamily="34" charset="0"/>
              </a:rPr>
              <a:t>191 deaths </a:t>
            </a:r>
            <a:r>
              <a:rPr lang="en-US" sz="1200" dirty="0">
                <a:latin typeface="Calibri" panose="020F0502020204030204" pitchFamily="34" charset="0"/>
              </a:rPr>
              <a:t>to 208.9 deaths per 100,000 population (preliminary 2012 data) in 2012.</a:t>
            </a:r>
            <a:r>
              <a:rPr lang="en-US" sz="1200" baseline="30000" dirty="0">
                <a:latin typeface="Calibri" panose="020F0502020204030204" pitchFamily="34" charset="0"/>
              </a:rPr>
              <a:t>3</a:t>
            </a:r>
            <a:r>
              <a:rPr lang="en-US" sz="1200" dirty="0">
                <a:latin typeface="Calibri" panose="020F0502020204030204" pitchFamily="34" charset="0"/>
              </a:rPr>
              <a:t> </a:t>
            </a:r>
            <a:endParaRPr lang="en-US" sz="1200" dirty="0" smtClean="0">
              <a:latin typeface="Calibri" panose="020F0502020204030204" pitchFamily="34" charset="0"/>
            </a:endParaRPr>
          </a:p>
          <a:p>
            <a:pPr marL="0" indent="0">
              <a:lnSpc>
                <a:spcPct val="200000"/>
              </a:lnSpc>
              <a:buNone/>
            </a:pPr>
            <a:r>
              <a:rPr lang="en-US" sz="1200" dirty="0" smtClean="0">
                <a:latin typeface="Calibri" panose="020F0502020204030204" pitchFamily="34" charset="0"/>
              </a:rPr>
              <a:t>Major contributors to disparities in heart disease burden include socioeconomic</a:t>
            </a:r>
            <a:r>
              <a:rPr lang="en-US" sz="1200" dirty="0">
                <a:latin typeface="Calibri" panose="020F0502020204030204" pitchFamily="34" charset="0"/>
              </a:rPr>
              <a:t>, demographic (age, gender, race/ethnicity) and geographic </a:t>
            </a:r>
            <a:r>
              <a:rPr lang="en-US" sz="1200" dirty="0" smtClean="0">
                <a:latin typeface="Calibri" panose="020F0502020204030204" pitchFamily="34" charset="0"/>
              </a:rPr>
              <a:t>variables. </a:t>
            </a:r>
          </a:p>
          <a:p>
            <a:pPr marL="0" indent="0">
              <a:lnSpc>
                <a:spcPct val="200000"/>
              </a:lnSpc>
              <a:buNone/>
            </a:pPr>
            <a:r>
              <a:rPr lang="en-US" sz="1200" dirty="0">
                <a:latin typeface="Calibri" panose="020F0502020204030204" pitchFamily="34" charset="0"/>
              </a:rPr>
              <a:t>Healthy People 2020 (HP 2020) objective is to reduce heart disease deaths to 100.8 deaths per 100,000 </a:t>
            </a:r>
            <a:r>
              <a:rPr lang="en-US" sz="1200" dirty="0" smtClean="0">
                <a:latin typeface="Calibri" panose="020F0502020204030204" pitchFamily="34" charset="0"/>
              </a:rPr>
              <a:t>population</a:t>
            </a:r>
            <a:r>
              <a:rPr lang="en-US" sz="1200" baseline="30000" dirty="0" smtClean="0">
                <a:latin typeface="Calibri" panose="020F0502020204030204" pitchFamily="34" charset="0"/>
              </a:rPr>
              <a:t>4</a:t>
            </a:r>
            <a:r>
              <a:rPr lang="en-US" sz="1200" dirty="0" smtClean="0">
                <a:latin typeface="Calibri" panose="020F0502020204030204" pitchFamily="34" charset="0"/>
              </a:rPr>
              <a:t>. </a:t>
            </a:r>
          </a:p>
          <a:p>
            <a:pPr marL="0" indent="0">
              <a:buNone/>
            </a:pPr>
            <a:endParaRPr lang="en-US" sz="1200" dirty="0">
              <a:latin typeface="Calibri" panose="020F0502020204030204" pitchFamily="34" charset="0"/>
            </a:endParaRPr>
          </a:p>
          <a:p>
            <a:pPr marL="0" indent="0">
              <a:buNone/>
            </a:pPr>
            <a:r>
              <a:rPr lang="en-US" sz="1200" dirty="0">
                <a:latin typeface="Calibri" panose="020F0502020204030204" pitchFamily="34" charset="0"/>
              </a:rPr>
              <a:t>1. Data Management and Analysis Division, Center for Policy Planning and Evaluation, DC Department of Health</a:t>
            </a:r>
          </a:p>
          <a:p>
            <a:pPr marL="0" indent="0">
              <a:buNone/>
            </a:pPr>
            <a:r>
              <a:rPr lang="en-US" sz="1200" dirty="0">
                <a:latin typeface="Calibri" panose="020F0502020204030204" pitchFamily="34" charset="0"/>
              </a:rPr>
              <a:t>2. Data Management and Analysis Division, Center for Policy Planning and Evaluation, DC Department of Health</a:t>
            </a:r>
          </a:p>
          <a:p>
            <a:pPr marL="0" indent="0">
              <a:buNone/>
            </a:pPr>
            <a:r>
              <a:rPr lang="en-US" sz="1200" dirty="0">
                <a:latin typeface="Calibri" panose="020F0502020204030204" pitchFamily="34" charset="0"/>
              </a:rPr>
              <a:t>3. Data Management and Analysis Division, Center for Policy Planning and Evaluation, DC Department of Health</a:t>
            </a:r>
          </a:p>
          <a:p>
            <a:pPr marL="0" indent="0">
              <a:buNone/>
            </a:pPr>
            <a:r>
              <a:rPr lang="en-US" sz="1200" dirty="0">
                <a:latin typeface="Calibri" panose="020F0502020204030204" pitchFamily="34" charset="0"/>
              </a:rPr>
              <a:t>4. Healthy people 2020 Topic Area and Objectives</a:t>
            </a:r>
          </a:p>
          <a:p>
            <a:pPr marL="0" indent="0">
              <a:buNone/>
            </a:pPr>
            <a:r>
              <a:rPr lang="en-US" sz="1200" dirty="0">
                <a:latin typeface="Calibri" panose="020F0502020204030204" pitchFamily="34" charset="0"/>
              </a:rPr>
              <a:t>http://www.healthypeople.gov/2020/topicsobjectives2020/pdfs/HP2020objectives.pdf</a:t>
            </a:r>
          </a:p>
          <a:p>
            <a:pPr marL="0" indent="0">
              <a:buNone/>
            </a:pPr>
            <a:endParaRPr lang="en-US" sz="1200" dirty="0" smtClean="0">
              <a:latin typeface="Calibri" panose="020F0502020204030204" pitchFamily="34" charset="0"/>
            </a:endParaRPr>
          </a:p>
          <a:p>
            <a:pPr marL="0" indent="0">
              <a:lnSpc>
                <a:spcPct val="200000"/>
              </a:lnSpc>
              <a:buNone/>
            </a:pPr>
            <a:endParaRPr lang="en-US" sz="1200" dirty="0" smtClean="0">
              <a:latin typeface="Calibri" panose="020F0502020204030204" pitchFamily="34" charset="0"/>
            </a:endParaRPr>
          </a:p>
          <a:p>
            <a:pPr marL="0" indent="0">
              <a:buNone/>
            </a:pPr>
            <a:endParaRPr lang="en-US" sz="1200" dirty="0" smtClean="0">
              <a:latin typeface="Calibri" panose="020F0502020204030204" pitchFamily="34" charset="0"/>
            </a:endParaRPr>
          </a:p>
          <a:p>
            <a:pPr marL="0" indent="0">
              <a:buNone/>
            </a:pPr>
            <a:endParaRPr lang="en-US" sz="1000" dirty="0" smtClean="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860258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838200"/>
          </a:xfrm>
        </p:spPr>
        <p:txBody>
          <a:bodyPr>
            <a:normAutofit fontScale="90000"/>
          </a:bodyPr>
          <a:lstStyle/>
          <a:p>
            <a:pPr algn="ctr"/>
            <a:r>
              <a:rPr lang="en-US" sz="3100" dirty="0" smtClean="0"/>
              <a:t>PROBLEM OVERVIEW AND METHODS</a:t>
            </a:r>
            <a:r>
              <a:rPr lang="en-US" sz="2800" dirty="0"/>
              <a:t/>
            </a:r>
            <a:br>
              <a:rPr lang="en-US" sz="2800" dirty="0"/>
            </a:br>
            <a:endParaRPr lang="en-US" sz="2800" dirty="0"/>
          </a:p>
        </p:txBody>
      </p:sp>
      <p:sp>
        <p:nvSpPr>
          <p:cNvPr id="4" name="Content Placeholder 3"/>
          <p:cNvSpPr>
            <a:spLocks noGrp="1"/>
          </p:cNvSpPr>
          <p:nvPr>
            <p:ph idx="1"/>
          </p:nvPr>
        </p:nvSpPr>
        <p:spPr>
          <a:xfrm>
            <a:off x="457200" y="1295400"/>
            <a:ext cx="8229600" cy="4572000"/>
          </a:xfrm>
        </p:spPr>
        <p:txBody>
          <a:bodyPr>
            <a:normAutofit/>
          </a:bodyPr>
          <a:lstStyle/>
          <a:p>
            <a:pPr>
              <a:lnSpc>
                <a:spcPct val="200000"/>
              </a:lnSpc>
              <a:buNone/>
            </a:pPr>
            <a:r>
              <a:rPr lang="en-US" sz="1200" b="1" dirty="0">
                <a:latin typeface="Century Gothic" pitchFamily="34" charset="0"/>
              </a:rPr>
              <a:t>District’s LEADING CAUSES OF DEATH</a:t>
            </a:r>
            <a:endParaRPr lang="en-US" sz="1200" b="1" dirty="0" smtClean="0">
              <a:latin typeface="Century Gothic" pitchFamily="34" charset="0"/>
            </a:endParaRPr>
          </a:p>
          <a:p>
            <a:pPr>
              <a:lnSpc>
                <a:spcPct val="200000"/>
              </a:lnSpc>
              <a:buNone/>
            </a:pPr>
            <a:r>
              <a:rPr lang="en-US" sz="1200" dirty="0" smtClean="0">
                <a:latin typeface="Calibri" panose="020F0502020204030204" pitchFamily="34" charset="0"/>
              </a:rPr>
              <a:t>Figure 1 shows </a:t>
            </a:r>
            <a:r>
              <a:rPr lang="en-US" sz="1200" dirty="0">
                <a:latin typeface="Calibri" panose="020F0502020204030204" pitchFamily="34" charset="0"/>
              </a:rPr>
              <a:t>the </a:t>
            </a:r>
            <a:r>
              <a:rPr lang="en-US" sz="1200" dirty="0" smtClean="0">
                <a:latin typeface="Calibri" panose="020F0502020204030204" pitchFamily="34" charset="0"/>
              </a:rPr>
              <a:t>ten </a:t>
            </a:r>
            <a:r>
              <a:rPr lang="en-US" sz="1200" dirty="0">
                <a:latin typeface="Calibri" panose="020F0502020204030204" pitchFamily="34" charset="0"/>
              </a:rPr>
              <a:t>leading causes of death in the </a:t>
            </a:r>
            <a:r>
              <a:rPr lang="en-US" sz="1200" dirty="0" smtClean="0">
                <a:latin typeface="Calibri" panose="020F0502020204030204" pitchFamily="34" charset="0"/>
              </a:rPr>
              <a:t>District.</a:t>
            </a:r>
          </a:p>
          <a:p>
            <a:pPr>
              <a:lnSpc>
                <a:spcPct val="200000"/>
              </a:lnSpc>
              <a:buNone/>
            </a:pPr>
            <a:r>
              <a:rPr lang="en-US" sz="1200" dirty="0" smtClean="0">
                <a:latin typeface="Calibri" panose="020F0502020204030204" pitchFamily="34" charset="0"/>
              </a:rPr>
              <a:t>Heart disease and cancer </a:t>
            </a:r>
            <a:r>
              <a:rPr lang="en-US" sz="1200" dirty="0">
                <a:latin typeface="Calibri" panose="020F0502020204030204" pitchFamily="34" charset="0"/>
              </a:rPr>
              <a:t>are two leading causes of deaths in 2012 at 27 and 23 percent </a:t>
            </a:r>
            <a:r>
              <a:rPr lang="en-US" sz="1200" dirty="0" smtClean="0">
                <a:latin typeface="Calibri" panose="020F0502020204030204" pitchFamily="34" charset="0"/>
              </a:rPr>
              <a:t>respectively.</a:t>
            </a:r>
          </a:p>
          <a:p>
            <a:pPr>
              <a:lnSpc>
                <a:spcPct val="200000"/>
              </a:lnSpc>
              <a:buNone/>
            </a:pPr>
            <a:r>
              <a:rPr lang="en-US" sz="1200" dirty="0" smtClean="0">
                <a:latin typeface="Calibri" panose="020F0502020204030204" pitchFamily="34" charset="0"/>
              </a:rPr>
              <a:t>Accident and cerebrovascular disease deaths occur at 4 percent.</a:t>
            </a:r>
          </a:p>
          <a:p>
            <a:pPr>
              <a:lnSpc>
                <a:spcPct val="200000"/>
              </a:lnSpc>
              <a:buNone/>
            </a:pPr>
            <a:r>
              <a:rPr lang="en-US" sz="1200" dirty="0" smtClean="0">
                <a:latin typeface="Calibri" panose="020F0502020204030204" pitchFamily="34" charset="0"/>
              </a:rPr>
              <a:t>METHODS</a:t>
            </a:r>
          </a:p>
          <a:p>
            <a:pPr>
              <a:lnSpc>
                <a:spcPct val="150000"/>
              </a:lnSpc>
              <a:buNone/>
            </a:pPr>
            <a:r>
              <a:rPr lang="en-US" sz="1200" dirty="0" smtClean="0">
                <a:latin typeface="Calibri" panose="020F0502020204030204" pitchFamily="34" charset="0"/>
              </a:rPr>
              <a:t>ArcGIS 10.2:  Cluster Analysis (Hotspots) – statistically significant hot and cold spots</a:t>
            </a:r>
          </a:p>
          <a:p>
            <a:pPr>
              <a:lnSpc>
                <a:spcPct val="150000"/>
              </a:lnSpc>
              <a:buNone/>
            </a:pPr>
            <a:r>
              <a:rPr lang="en-US" sz="1200" dirty="0">
                <a:latin typeface="Calibri" panose="020F0502020204030204" pitchFamily="34" charset="0"/>
              </a:rPr>
              <a:t> </a:t>
            </a:r>
            <a:r>
              <a:rPr lang="en-US" sz="1200" dirty="0" smtClean="0">
                <a:latin typeface="Calibri" panose="020F0502020204030204" pitchFamily="34" charset="0"/>
              </a:rPr>
              <a:t>                      Spatial Autocorrelation Analysis – measures the level of interdependence between variables and the nature and</a:t>
            </a:r>
          </a:p>
          <a:p>
            <a:pPr>
              <a:lnSpc>
                <a:spcPct val="150000"/>
              </a:lnSpc>
              <a:buNone/>
            </a:pPr>
            <a:r>
              <a:rPr lang="en-US" sz="1200" dirty="0">
                <a:latin typeface="Calibri" panose="020F0502020204030204" pitchFamily="34" charset="0"/>
              </a:rPr>
              <a:t>                        strength of the interdependence</a:t>
            </a:r>
            <a:r>
              <a:rPr lang="en-US" sz="1200" dirty="0" smtClean="0">
                <a:latin typeface="Calibri" panose="020F0502020204030204" pitchFamily="34" charset="0"/>
              </a:rPr>
              <a:t>.</a:t>
            </a:r>
          </a:p>
          <a:p>
            <a:pPr>
              <a:lnSpc>
                <a:spcPct val="150000"/>
              </a:lnSpc>
              <a:buNone/>
            </a:pPr>
            <a:r>
              <a:rPr lang="en-US" sz="1200" dirty="0">
                <a:latin typeface="Calibri" panose="020F0502020204030204" pitchFamily="34" charset="0"/>
              </a:rPr>
              <a:t> </a:t>
            </a:r>
            <a:r>
              <a:rPr lang="en-US" sz="1200" dirty="0" smtClean="0">
                <a:latin typeface="Calibri" panose="020F0502020204030204" pitchFamily="34" charset="0"/>
              </a:rPr>
              <a:t>                       Directional Trend Analysis -  determining where to best locate and spend limited resources to improve intervention.</a:t>
            </a:r>
          </a:p>
          <a:p>
            <a:pPr>
              <a:lnSpc>
                <a:spcPct val="150000"/>
              </a:lnSpc>
              <a:buNone/>
            </a:pPr>
            <a:r>
              <a:rPr lang="en-US" sz="1200" dirty="0" smtClean="0">
                <a:latin typeface="Calibri" panose="020F0502020204030204" pitchFamily="34" charset="0"/>
              </a:rPr>
              <a:t>                        Bayesian Kriging </a:t>
            </a:r>
            <a:r>
              <a:rPr lang="en-US" sz="1200" dirty="0">
                <a:latin typeface="Calibri" panose="020F0502020204030204" pitchFamily="34" charset="0"/>
              </a:rPr>
              <a:t>- geostatistical interpolation method t</a:t>
            </a:r>
            <a:r>
              <a:rPr lang="en-US" sz="1200" dirty="0" smtClean="0">
                <a:latin typeface="Calibri" panose="020F0502020204030204" pitchFamily="34" charset="0"/>
              </a:rPr>
              <a:t>hat allows </a:t>
            </a:r>
            <a:r>
              <a:rPr lang="en-US" sz="1200" dirty="0">
                <a:latin typeface="Calibri" panose="020F0502020204030204" pitchFamily="34" charset="0"/>
              </a:rPr>
              <a:t>accurate predictions of moderately </a:t>
            </a:r>
            <a:r>
              <a:rPr lang="en-US" sz="1200" dirty="0" smtClean="0">
                <a:latin typeface="Calibri" panose="020F0502020204030204" pitchFamily="34" charset="0"/>
              </a:rPr>
              <a:t>nonstationary</a:t>
            </a:r>
          </a:p>
          <a:p>
            <a:pPr>
              <a:lnSpc>
                <a:spcPct val="150000"/>
              </a:lnSpc>
              <a:buNone/>
            </a:pPr>
            <a:r>
              <a:rPr lang="en-US" sz="1200" dirty="0">
                <a:latin typeface="Calibri" panose="020F0502020204030204" pitchFamily="34" charset="0"/>
              </a:rPr>
              <a:t>                       </a:t>
            </a:r>
            <a:r>
              <a:rPr lang="en-US" sz="1200" dirty="0" smtClean="0">
                <a:latin typeface="Calibri" panose="020F0502020204030204" pitchFamily="34" charset="0"/>
              </a:rPr>
              <a:t> data.</a:t>
            </a:r>
          </a:p>
          <a:p>
            <a:pPr>
              <a:lnSpc>
                <a:spcPct val="150000"/>
              </a:lnSpc>
              <a:buNone/>
            </a:pPr>
            <a:r>
              <a:rPr lang="en-US" sz="1200" dirty="0">
                <a:latin typeface="Calibri" panose="020F0502020204030204" pitchFamily="34" charset="0"/>
              </a:rPr>
              <a:t> </a:t>
            </a:r>
            <a:r>
              <a:rPr lang="en-US" sz="1200" dirty="0" smtClean="0">
                <a:latin typeface="Calibri" panose="020F0502020204030204" pitchFamily="34" charset="0"/>
              </a:rPr>
              <a:t>                        Anticipates future trends with levels of uncertainty.</a:t>
            </a:r>
            <a:endParaRPr lang="en-US" sz="1200" dirty="0">
              <a:latin typeface="Calibri" panose="020F0502020204030204" pitchFamily="34" charset="0"/>
            </a:endParaRPr>
          </a:p>
          <a:p>
            <a:pPr>
              <a:lnSpc>
                <a:spcPct val="150000"/>
              </a:lnSpc>
              <a:buNone/>
            </a:pPr>
            <a:r>
              <a:rPr lang="en-US" sz="1200" dirty="0" smtClean="0">
                <a:latin typeface="Calibri" panose="020F0502020204030204" pitchFamily="34" charset="0"/>
              </a:rPr>
              <a:t> </a:t>
            </a:r>
          </a:p>
          <a:p>
            <a:pPr>
              <a:lnSpc>
                <a:spcPct val="200000"/>
              </a:lnSpc>
              <a:buNone/>
            </a:pPr>
            <a:endParaRPr lang="en-US" sz="1200" dirty="0" smtClean="0">
              <a:latin typeface="Century Gothic"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533400"/>
          </a:xfrm>
        </p:spPr>
        <p:txBody>
          <a:bodyPr>
            <a:noAutofit/>
          </a:bodyPr>
          <a:lstStyle/>
          <a:p>
            <a:pPr algn="ctr"/>
            <a:r>
              <a:rPr lang="en-US" sz="2800" dirty="0" smtClean="0"/>
              <a:t>FIGURE 1: LEADING CAUSES OF DEATH, 2012</a:t>
            </a:r>
            <a:endParaRPr lang="en-US" sz="2800" dirty="0"/>
          </a:p>
        </p:txBody>
      </p:sp>
      <p:pic>
        <p:nvPicPr>
          <p:cNvPr id="1026" name="Chart 35"/>
          <p:cNvPicPr>
            <a:picLocks noGrp="1" noChangeArrowheads="1"/>
          </p:cNvPicPr>
          <p:nvPr>
            <p:ph idx="1"/>
          </p:nvPr>
        </p:nvPicPr>
        <p:blipFill>
          <a:blip r:embed="rId2" cstate="print"/>
          <a:srcRect/>
          <a:stretch>
            <a:fillRect/>
          </a:stretch>
        </p:blipFill>
        <p:spPr bwMode="auto">
          <a:xfrm>
            <a:off x="609602" y="1371600"/>
            <a:ext cx="7619999" cy="4876800"/>
          </a:xfrm>
          <a:prstGeom prst="rect">
            <a:avLst/>
          </a:prstGeom>
          <a:noFill/>
          <a:ln w="9525">
            <a:noFill/>
            <a:miter lim="800000"/>
            <a:headEnd/>
            <a:tailEnd/>
          </a:ln>
        </p:spPr>
      </p:pic>
      <p:sp>
        <p:nvSpPr>
          <p:cNvPr id="5" name="TextBox 4"/>
          <p:cNvSpPr txBox="1"/>
          <p:nvPr/>
        </p:nvSpPr>
        <p:spPr>
          <a:xfrm>
            <a:off x="838200" y="5638800"/>
            <a:ext cx="1752600" cy="400110"/>
          </a:xfrm>
          <a:prstGeom prst="rect">
            <a:avLst/>
          </a:prstGeom>
          <a:noFill/>
        </p:spPr>
        <p:txBody>
          <a:bodyPr wrap="square" rtlCol="0">
            <a:spAutoFit/>
          </a:bodyPr>
          <a:lstStyle/>
          <a:p>
            <a:r>
              <a:rPr lang="en-US" sz="1000" dirty="0" smtClean="0">
                <a:latin typeface="Century Gothic" pitchFamily="34" charset="0"/>
              </a:rPr>
              <a:t>Data Management and Analysis Division, CPPE</a:t>
            </a:r>
            <a:endParaRPr lang="en-US" sz="1000" dirty="0">
              <a:latin typeface="Century Gothic"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a:bodyPr>
          <a:lstStyle/>
          <a:p>
            <a:pPr algn="ctr"/>
            <a:r>
              <a:rPr lang="en-US" sz="2800" dirty="0" smtClean="0"/>
              <a:t>FIGURES 1 – 2: HEART DISEASE HOSPITAL DISCHARGES</a:t>
            </a:r>
            <a:endParaRPr lang="en-US" sz="2800" dirty="0"/>
          </a:p>
        </p:txBody>
      </p:sp>
      <p:sp>
        <p:nvSpPr>
          <p:cNvPr id="3" name="Content Placeholder 2"/>
          <p:cNvSpPr>
            <a:spLocks noGrp="1"/>
          </p:cNvSpPr>
          <p:nvPr>
            <p:ph idx="1"/>
          </p:nvPr>
        </p:nvSpPr>
        <p:spPr>
          <a:xfrm>
            <a:off x="457200" y="1935480"/>
            <a:ext cx="8229600" cy="3398520"/>
          </a:xfrm>
        </p:spPr>
        <p:txBody>
          <a:bodyPr>
            <a:normAutofit/>
          </a:bodyPr>
          <a:lstStyle/>
          <a:p>
            <a:pPr>
              <a:lnSpc>
                <a:spcPct val="200000"/>
              </a:lnSpc>
              <a:buNone/>
            </a:pPr>
            <a:r>
              <a:rPr lang="en-US" sz="1200" dirty="0" smtClean="0">
                <a:latin typeface="Calibri" panose="020F0502020204030204" pitchFamily="34" charset="0"/>
              </a:rPr>
              <a:t>Figure 1 </a:t>
            </a:r>
            <a:r>
              <a:rPr lang="en-US" sz="1200" dirty="0">
                <a:latin typeface="Calibri" panose="020F0502020204030204" pitchFamily="34" charset="0"/>
              </a:rPr>
              <a:t>shows spatial distribution patterns of high heart disease hospital discharges </a:t>
            </a:r>
            <a:r>
              <a:rPr lang="en-US" sz="1200" dirty="0" smtClean="0">
                <a:latin typeface="Calibri" panose="020F0502020204030204" pitchFamily="34" charset="0"/>
              </a:rPr>
              <a:t>.</a:t>
            </a:r>
          </a:p>
          <a:p>
            <a:pPr>
              <a:lnSpc>
                <a:spcPct val="200000"/>
              </a:lnSpc>
              <a:buNone/>
            </a:pPr>
            <a:r>
              <a:rPr lang="en-US" sz="1200" dirty="0" smtClean="0">
                <a:latin typeface="Calibri" panose="020F0502020204030204" pitchFamily="34" charset="0"/>
              </a:rPr>
              <a:t>Figure 2 shows hot spots </a:t>
            </a:r>
            <a:r>
              <a:rPr lang="en-US" sz="1200" dirty="0">
                <a:latin typeface="Calibri" panose="020F0502020204030204" pitchFamily="34" charset="0"/>
              </a:rPr>
              <a:t>of high heart disease hospital discharges </a:t>
            </a:r>
            <a:r>
              <a:rPr lang="en-US" sz="1200" dirty="0" smtClean="0">
                <a:latin typeface="Calibri" panose="020F0502020204030204" pitchFamily="34" charset="0"/>
              </a:rPr>
              <a:t>.</a:t>
            </a:r>
          </a:p>
          <a:p>
            <a:pPr>
              <a:lnSpc>
                <a:spcPct val="200000"/>
              </a:lnSpc>
              <a:buNone/>
            </a:pPr>
            <a:r>
              <a:rPr lang="en-US" sz="1200" dirty="0" smtClean="0">
                <a:latin typeface="Calibri" panose="020F0502020204030204" pitchFamily="34" charset="0"/>
              </a:rPr>
              <a:t>Disparities in spatial patterns of heart disease and heart disease hospital discharges.</a:t>
            </a:r>
          </a:p>
          <a:p>
            <a:pPr>
              <a:lnSpc>
                <a:spcPct val="200000"/>
              </a:lnSpc>
              <a:buNone/>
            </a:pPr>
            <a:r>
              <a:rPr lang="en-US" sz="1200" dirty="0" smtClean="0">
                <a:latin typeface="Calibri" panose="020F0502020204030204" pitchFamily="34" charset="0"/>
              </a:rPr>
              <a:t>Hot and cold </a:t>
            </a:r>
            <a:r>
              <a:rPr lang="en-US" sz="1200" dirty="0">
                <a:latin typeface="Calibri" panose="020F0502020204030204" pitchFamily="34" charset="0"/>
              </a:rPr>
              <a:t>spots of heart disease hospital </a:t>
            </a:r>
            <a:r>
              <a:rPr lang="en-US" sz="1200" dirty="0" smtClean="0">
                <a:latin typeface="Calibri" panose="020F0502020204030204" pitchFamily="34" charset="0"/>
              </a:rPr>
              <a:t>discharge rates: consistent </a:t>
            </a:r>
            <a:r>
              <a:rPr lang="en-US" sz="1200" dirty="0">
                <a:latin typeface="Calibri" panose="020F0502020204030204" pitchFamily="34" charset="0"/>
              </a:rPr>
              <a:t>with spatial patterns of heart disease </a:t>
            </a:r>
            <a:r>
              <a:rPr lang="en-US" sz="1200" dirty="0" smtClean="0">
                <a:latin typeface="Calibri" panose="020F0502020204030204" pitchFamily="34" charset="0"/>
              </a:rPr>
              <a:t>hospital discharges.</a:t>
            </a:r>
          </a:p>
          <a:p>
            <a:pPr>
              <a:lnSpc>
                <a:spcPct val="200000"/>
              </a:lnSpc>
              <a:buNone/>
            </a:pPr>
            <a:r>
              <a:rPr lang="en-US" sz="1200" dirty="0" smtClean="0">
                <a:latin typeface="Calibri" panose="020F0502020204030204" pitchFamily="34" charset="0"/>
              </a:rPr>
              <a:t>Spatial patterns are statistically significant.</a:t>
            </a:r>
          </a:p>
          <a:p>
            <a:pPr>
              <a:lnSpc>
                <a:spcPct val="200000"/>
              </a:lnSpc>
              <a:buNone/>
            </a:pPr>
            <a:r>
              <a:rPr lang="en-US" sz="1200" dirty="0" smtClean="0">
                <a:latin typeface="Calibri" panose="020F0502020204030204" pitchFamily="34" charset="0"/>
              </a:rPr>
              <a:t>Variations </a:t>
            </a:r>
            <a:r>
              <a:rPr lang="en-US" sz="1200" dirty="0">
                <a:latin typeface="Calibri" panose="020F0502020204030204" pitchFamily="34" charset="0"/>
              </a:rPr>
              <a:t>in spatial patterns of heart disease  </a:t>
            </a:r>
            <a:r>
              <a:rPr lang="en-US" sz="1200" dirty="0" smtClean="0">
                <a:latin typeface="Calibri" panose="020F0502020204030204" pitchFamily="34" charset="0"/>
              </a:rPr>
              <a:t>hospital discharges are </a:t>
            </a:r>
            <a:r>
              <a:rPr lang="en-US" sz="1200" dirty="0">
                <a:latin typeface="Calibri" panose="020F0502020204030204" pitchFamily="34" charset="0"/>
              </a:rPr>
              <a:t>not due to chance.</a:t>
            </a:r>
            <a:endParaRPr lang="en-US" sz="1200" dirty="0" smtClean="0">
              <a:latin typeface="Calibri" panose="020F0502020204030204" pitchFamily="34" charset="0"/>
            </a:endParaRPr>
          </a:p>
          <a:p>
            <a:pPr>
              <a:lnSpc>
                <a:spcPct val="150000"/>
              </a:lnSpc>
              <a:buNone/>
            </a:pPr>
            <a:r>
              <a:rPr lang="en-US" sz="1800" dirty="0" smtClean="0">
                <a:latin typeface="Century Gothic" pitchFamily="34" charset="0"/>
              </a:rPr>
              <a:t>	</a:t>
            </a:r>
            <a:endParaRPr lang="en-US" sz="1200" dirty="0">
              <a:latin typeface="Century Gothic"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Autofit/>
          </a:bodyPr>
          <a:lstStyle/>
          <a:p>
            <a:pPr algn="ctr"/>
            <a:r>
              <a:rPr lang="en-US" sz="2800" dirty="0" smtClean="0"/>
              <a:t>FIGURES 1 – 2: HEART DISEASE HOSPITAL DISCHARGES, 2012</a:t>
            </a:r>
            <a:endParaRPr lang="en-US" sz="2800" dirty="0"/>
          </a:p>
        </p:txBody>
      </p:sp>
      <p:sp>
        <p:nvSpPr>
          <p:cNvPr id="5" name="Text Placeholder 4"/>
          <p:cNvSpPr>
            <a:spLocks noGrp="1"/>
          </p:cNvSpPr>
          <p:nvPr>
            <p:ph type="body" idx="1"/>
          </p:nvPr>
        </p:nvSpPr>
        <p:spPr/>
        <p:txBody>
          <a:bodyPr/>
          <a:lstStyle/>
          <a:p>
            <a:pPr algn="ctr"/>
            <a:r>
              <a:rPr lang="en-US" sz="1200" b="0" dirty="0" smtClean="0">
                <a:latin typeface="+mj-lt"/>
              </a:rPr>
              <a:t>Figure 1: Spatial Distribution of Heart Disease Hospital Discharges, 201</a:t>
            </a:r>
            <a:r>
              <a:rPr lang="en-US" sz="1000" b="0" dirty="0" smtClean="0">
                <a:latin typeface="Century Gothic" pitchFamily="34" charset="0"/>
              </a:rPr>
              <a:t>2</a:t>
            </a:r>
            <a:endParaRPr lang="en-US" sz="1000" b="0" dirty="0">
              <a:latin typeface="Century Gothic" pitchFamily="34" charset="0"/>
            </a:endParaRPr>
          </a:p>
        </p:txBody>
      </p:sp>
      <p:sp>
        <p:nvSpPr>
          <p:cNvPr id="6" name="Text Placeholder 5"/>
          <p:cNvSpPr>
            <a:spLocks noGrp="1"/>
          </p:cNvSpPr>
          <p:nvPr>
            <p:ph type="body" sz="half" idx="3"/>
          </p:nvPr>
        </p:nvSpPr>
        <p:spPr/>
        <p:txBody>
          <a:bodyPr>
            <a:normAutofit/>
          </a:bodyPr>
          <a:lstStyle/>
          <a:p>
            <a:pPr algn="ctr"/>
            <a:r>
              <a:rPr lang="en-US" sz="1200" b="0" dirty="0" smtClean="0">
                <a:latin typeface="+mj-lt"/>
              </a:rPr>
              <a:t>Figure 2: Hot Spot Analysis of Heart Disease Hospital Discharge, 2012</a:t>
            </a:r>
            <a:endParaRPr lang="en-US" sz="1200" b="0" dirty="0">
              <a:latin typeface="+mj-lt"/>
            </a:endParaRPr>
          </a:p>
        </p:txBody>
      </p:sp>
      <p:pic>
        <p:nvPicPr>
          <p:cNvPr id="2051" name="Picture 2" descr="Description: C:\Users\Christine\Downloads\HeartDisease2010HospitalDischarges.jpg"/>
          <p:cNvPicPr>
            <a:picLocks noGrp="1" noChangeAspect="1" noChangeArrowheads="1"/>
          </p:cNvPicPr>
          <p:nvPr>
            <p:ph sz="quarter" idx="2"/>
          </p:nvPr>
        </p:nvPicPr>
        <p:blipFill rotWithShape="1">
          <a:blip r:embed="rId2" cstate="print"/>
          <a:srcRect l="9296" t="7737" r="2673" b="7939"/>
          <a:stretch/>
        </p:blipFill>
        <p:spPr bwMode="auto">
          <a:xfrm>
            <a:off x="609600" y="2590800"/>
            <a:ext cx="3505199" cy="3464943"/>
          </a:xfrm>
          <a:prstGeom prst="rect">
            <a:avLst/>
          </a:prstGeom>
          <a:noFill/>
          <a:ln w="9525">
            <a:noFill/>
            <a:miter lim="800000"/>
            <a:headEnd/>
            <a:tailEnd/>
          </a:ln>
        </p:spPr>
      </p:pic>
      <p:pic>
        <p:nvPicPr>
          <p:cNvPr id="7" name="Picture 1" descr="Description: C:\Users\Christine\Downloads\HeartDisease2010HospitalDischargesHotspots.jpg"/>
          <p:cNvPicPr>
            <a:picLocks noGrp="1" noChangeAspect="1" noChangeArrowheads="1"/>
          </p:cNvPicPr>
          <p:nvPr>
            <p:ph sz="quarter" idx="4"/>
          </p:nvPr>
        </p:nvPicPr>
        <p:blipFill rotWithShape="1">
          <a:blip r:embed="rId3" cstate="print"/>
          <a:srcRect l="9769" t="8086" r="2688" b="7716"/>
          <a:stretch/>
        </p:blipFill>
        <p:spPr bwMode="auto">
          <a:xfrm>
            <a:off x="5029200" y="2605177"/>
            <a:ext cx="3505200" cy="34663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FIGURES 3 – 4: SPATIAL TRENDS OF HEART DISEASE HOSPITAL DISCHARGES, 2012</a:t>
            </a:r>
            <a:endParaRPr lang="en-US" sz="2800" dirty="0"/>
          </a:p>
        </p:txBody>
      </p:sp>
      <p:sp>
        <p:nvSpPr>
          <p:cNvPr id="3" name="Content Placeholder 2"/>
          <p:cNvSpPr>
            <a:spLocks noGrp="1"/>
          </p:cNvSpPr>
          <p:nvPr>
            <p:ph idx="1"/>
          </p:nvPr>
        </p:nvSpPr>
        <p:spPr/>
        <p:txBody>
          <a:bodyPr>
            <a:normAutofit/>
          </a:bodyPr>
          <a:lstStyle/>
          <a:p>
            <a:pPr marL="0" marR="0" indent="0" algn="just">
              <a:lnSpc>
                <a:spcPct val="200000"/>
              </a:lnSpc>
              <a:spcBef>
                <a:spcPts val="0"/>
              </a:spcBef>
              <a:spcAft>
                <a:spcPts val="1000"/>
              </a:spcAft>
              <a:buNone/>
            </a:pPr>
            <a:r>
              <a:rPr lang="en-US" sz="1200" dirty="0" smtClean="0">
                <a:latin typeface="Calibri" panose="020F0502020204030204" pitchFamily="34" charset="0"/>
                <a:ea typeface="Calibri"/>
                <a:cs typeface="Times New Roman"/>
              </a:rPr>
              <a:t>Figure 3 shows Heart Disease Hospital Discharges – high in Wards 1, 2, 3, 5, 7 and 8 zip codes (Brown Polygons).</a:t>
            </a:r>
          </a:p>
          <a:p>
            <a:pPr marL="0" marR="0" indent="0" algn="just">
              <a:lnSpc>
                <a:spcPct val="200000"/>
              </a:lnSpc>
              <a:spcBef>
                <a:spcPts val="0"/>
              </a:spcBef>
              <a:spcAft>
                <a:spcPts val="1000"/>
              </a:spcAft>
              <a:buNone/>
            </a:pPr>
            <a:r>
              <a:rPr lang="en-US" sz="1200" dirty="0" smtClean="0">
                <a:latin typeface="Calibri" panose="020F0502020204030204" pitchFamily="34" charset="0"/>
                <a:ea typeface="Calibri"/>
                <a:cs typeface="Times New Roman"/>
              </a:rPr>
              <a:t>Figure 4 is a trend analysis of Heart Disease Hospital Discharges.</a:t>
            </a:r>
          </a:p>
          <a:p>
            <a:pPr marL="0" marR="0" indent="0" algn="just">
              <a:lnSpc>
                <a:spcPct val="200000"/>
              </a:lnSpc>
              <a:spcBef>
                <a:spcPts val="0"/>
              </a:spcBef>
              <a:spcAft>
                <a:spcPts val="1000"/>
              </a:spcAft>
              <a:buNone/>
            </a:pPr>
            <a:r>
              <a:rPr lang="en-US" sz="1200" dirty="0" smtClean="0">
                <a:latin typeface="Calibri" panose="020F0502020204030204" pitchFamily="34" charset="0"/>
                <a:ea typeface="Calibri"/>
                <a:cs typeface="Times New Roman"/>
              </a:rPr>
              <a:t>Heart Disease Hospital Discharges start </a:t>
            </a:r>
            <a:r>
              <a:rPr lang="en-US" sz="1200" dirty="0">
                <a:latin typeface="Calibri" panose="020F0502020204030204" pitchFamily="34" charset="0"/>
                <a:ea typeface="Calibri"/>
                <a:cs typeface="Times New Roman"/>
              </a:rPr>
              <a:t>high in the </a:t>
            </a:r>
            <a:r>
              <a:rPr lang="en-US" sz="1200" dirty="0" smtClean="0">
                <a:latin typeface="Calibri" panose="020F0502020204030204" pitchFamily="34" charset="0"/>
                <a:ea typeface="Calibri"/>
                <a:cs typeface="Times New Roman"/>
              </a:rPr>
              <a:t>north (Wards 1, 3, and 5), </a:t>
            </a:r>
            <a:r>
              <a:rPr lang="en-US" sz="1200" dirty="0">
                <a:latin typeface="Calibri" panose="020F0502020204030204" pitchFamily="34" charset="0"/>
                <a:ea typeface="Calibri"/>
                <a:cs typeface="Times New Roman"/>
              </a:rPr>
              <a:t>gradually </a:t>
            </a:r>
            <a:r>
              <a:rPr lang="en-US" sz="1200" dirty="0" smtClean="0">
                <a:latin typeface="Calibri" panose="020F0502020204030204" pitchFamily="34" charset="0"/>
                <a:ea typeface="Calibri"/>
                <a:cs typeface="Times New Roman"/>
              </a:rPr>
              <a:t>decrease </a:t>
            </a:r>
            <a:r>
              <a:rPr lang="en-US" sz="1200" dirty="0">
                <a:latin typeface="Calibri" panose="020F0502020204030204" pitchFamily="34" charset="0"/>
                <a:ea typeface="Calibri"/>
                <a:cs typeface="Times New Roman"/>
              </a:rPr>
              <a:t>towards the middle </a:t>
            </a:r>
            <a:r>
              <a:rPr lang="en-US" sz="1200" dirty="0" smtClean="0">
                <a:latin typeface="Calibri" panose="020F0502020204030204" pitchFamily="34" charset="0"/>
                <a:ea typeface="Calibri"/>
                <a:cs typeface="Times New Roman"/>
              </a:rPr>
              <a:t>(Ward 6) and increase </a:t>
            </a:r>
            <a:r>
              <a:rPr lang="en-US" sz="1200" dirty="0">
                <a:latin typeface="Calibri" panose="020F0502020204030204" pitchFamily="34" charset="0"/>
                <a:ea typeface="Calibri"/>
                <a:cs typeface="Times New Roman"/>
              </a:rPr>
              <a:t>southward </a:t>
            </a:r>
            <a:r>
              <a:rPr lang="en-US" sz="1200" dirty="0" smtClean="0">
                <a:latin typeface="Calibri" panose="020F0502020204030204" pitchFamily="34" charset="0"/>
                <a:ea typeface="Calibri"/>
                <a:cs typeface="Times New Roman"/>
              </a:rPr>
              <a:t>in Ward 8 (Blue </a:t>
            </a:r>
            <a:r>
              <a:rPr lang="en-US" sz="1200" dirty="0">
                <a:latin typeface="Calibri" panose="020F0502020204030204" pitchFamily="34" charset="0"/>
                <a:ea typeface="Calibri"/>
                <a:cs typeface="Times New Roman"/>
              </a:rPr>
              <a:t>Arc). </a:t>
            </a:r>
            <a:endParaRPr lang="en-US" sz="1200" dirty="0" smtClean="0">
              <a:latin typeface="Calibri" panose="020F0502020204030204" pitchFamily="34" charset="0"/>
              <a:ea typeface="Calibri"/>
              <a:cs typeface="Times New Roman"/>
            </a:endParaRPr>
          </a:p>
          <a:p>
            <a:pPr marL="0" marR="0" indent="0" algn="just">
              <a:lnSpc>
                <a:spcPct val="200000"/>
              </a:lnSpc>
              <a:spcBef>
                <a:spcPts val="0"/>
              </a:spcBef>
              <a:spcAft>
                <a:spcPts val="1000"/>
              </a:spcAft>
              <a:buNone/>
            </a:pPr>
            <a:r>
              <a:rPr lang="en-US" sz="1200" dirty="0" smtClean="0">
                <a:latin typeface="Calibri" panose="020F0502020204030204" pitchFamily="34" charset="0"/>
                <a:ea typeface="Calibri"/>
                <a:cs typeface="Times New Roman"/>
              </a:rPr>
              <a:t>Heart Disease Hospital Discharges </a:t>
            </a:r>
            <a:r>
              <a:rPr lang="en-US" sz="1200" dirty="0">
                <a:latin typeface="Calibri" panose="020F0502020204030204" pitchFamily="34" charset="0"/>
                <a:ea typeface="Calibri"/>
                <a:cs typeface="Times New Roman"/>
              </a:rPr>
              <a:t>also start high in the </a:t>
            </a:r>
            <a:r>
              <a:rPr lang="en-US" sz="1200" dirty="0" smtClean="0">
                <a:latin typeface="Calibri" panose="020F0502020204030204" pitchFamily="34" charset="0"/>
                <a:ea typeface="Calibri"/>
                <a:cs typeface="Times New Roman"/>
              </a:rPr>
              <a:t>east (Ward 7) , </a:t>
            </a:r>
            <a:r>
              <a:rPr lang="en-US" sz="1200" dirty="0">
                <a:latin typeface="Calibri" panose="020F0502020204030204" pitchFamily="34" charset="0"/>
                <a:ea typeface="Calibri"/>
                <a:cs typeface="Times New Roman"/>
              </a:rPr>
              <a:t>gradually decrease in the </a:t>
            </a:r>
            <a:r>
              <a:rPr lang="en-US" sz="1200" dirty="0" smtClean="0">
                <a:latin typeface="Calibri" panose="020F0502020204030204" pitchFamily="34" charset="0"/>
                <a:ea typeface="Calibri"/>
                <a:cs typeface="Times New Roman"/>
              </a:rPr>
              <a:t>middle (Wards 2 and 6) </a:t>
            </a:r>
            <a:r>
              <a:rPr lang="en-US" sz="1200" dirty="0">
                <a:latin typeface="Calibri" panose="020F0502020204030204" pitchFamily="34" charset="0"/>
                <a:ea typeface="Calibri"/>
                <a:cs typeface="Times New Roman"/>
              </a:rPr>
              <a:t>and </a:t>
            </a:r>
            <a:r>
              <a:rPr lang="en-US" sz="1200" dirty="0" smtClean="0">
                <a:latin typeface="Calibri" panose="020F0502020204030204" pitchFamily="34" charset="0"/>
                <a:ea typeface="Calibri"/>
                <a:cs typeface="Times New Roman"/>
              </a:rPr>
              <a:t>gradually increase </a:t>
            </a:r>
            <a:r>
              <a:rPr lang="en-US" sz="1200" dirty="0">
                <a:latin typeface="Calibri" panose="020F0502020204030204" pitchFamily="34" charset="0"/>
                <a:ea typeface="Calibri"/>
                <a:cs typeface="Times New Roman"/>
              </a:rPr>
              <a:t>westward </a:t>
            </a:r>
            <a:r>
              <a:rPr lang="en-US" sz="1200" dirty="0" smtClean="0">
                <a:latin typeface="Calibri" panose="020F0502020204030204" pitchFamily="34" charset="0"/>
                <a:ea typeface="Calibri"/>
                <a:cs typeface="Times New Roman"/>
              </a:rPr>
              <a:t>through Wards 6 and 2 (Green </a:t>
            </a:r>
            <a:r>
              <a:rPr lang="en-US" sz="1200" dirty="0">
                <a:latin typeface="Calibri" panose="020F0502020204030204" pitchFamily="34" charset="0"/>
                <a:ea typeface="Calibri"/>
                <a:cs typeface="Times New Roman"/>
              </a:rPr>
              <a:t>Arc). </a:t>
            </a:r>
          </a:p>
          <a:p>
            <a:pPr marL="0" marR="0" indent="0" algn="just">
              <a:lnSpc>
                <a:spcPct val="200000"/>
              </a:lnSpc>
              <a:spcBef>
                <a:spcPts val="0"/>
              </a:spcBef>
              <a:spcAft>
                <a:spcPts val="1000"/>
              </a:spcAft>
              <a:buNone/>
            </a:pPr>
            <a:r>
              <a:rPr lang="en-US" sz="1200" dirty="0">
                <a:latin typeface="Calibri" panose="020F0502020204030204" pitchFamily="34" charset="0"/>
                <a:ea typeface="Calibri"/>
                <a:cs typeface="Times New Roman"/>
              </a:rPr>
              <a:t>Directional trend analysis can aid in </a:t>
            </a:r>
            <a:r>
              <a:rPr lang="en-US" sz="1200" dirty="0" smtClean="0">
                <a:latin typeface="Calibri" panose="020F0502020204030204" pitchFamily="34" charset="0"/>
                <a:ea typeface="Calibri"/>
                <a:cs typeface="Times New Roman"/>
              </a:rPr>
              <a:t>focusing  </a:t>
            </a:r>
            <a:r>
              <a:rPr lang="en-US" sz="1200" dirty="0">
                <a:latin typeface="Calibri" panose="020F0502020204030204" pitchFamily="34" charset="0"/>
                <a:ea typeface="Calibri"/>
                <a:cs typeface="Times New Roman"/>
              </a:rPr>
              <a:t>cost-effective intervention strategies for </a:t>
            </a:r>
            <a:r>
              <a:rPr lang="en-US" sz="1200" dirty="0" smtClean="0">
                <a:latin typeface="Calibri" panose="020F0502020204030204" pitchFamily="34" charset="0"/>
                <a:ea typeface="Calibri"/>
                <a:cs typeface="Times New Roman"/>
              </a:rPr>
              <a:t>Heart Disease.</a:t>
            </a:r>
            <a:endParaRPr lang="en-US" sz="1200" dirty="0">
              <a:latin typeface="Calibri" panose="020F0502020204030204" pitchFamily="34" charset="0"/>
              <a:ea typeface="Calibri"/>
              <a:cs typeface="Times New Roman"/>
            </a:endParaRPr>
          </a:p>
          <a:p>
            <a:pPr marL="0" marR="0" indent="0" algn="just">
              <a:lnSpc>
                <a:spcPct val="200000"/>
              </a:lnSpc>
              <a:spcBef>
                <a:spcPts val="0"/>
              </a:spcBef>
              <a:spcAft>
                <a:spcPts val="1000"/>
              </a:spcAft>
              <a:buNone/>
            </a:pPr>
            <a:endParaRPr lang="en-US" sz="1200" dirty="0" smtClean="0">
              <a:latin typeface="Century Gothic"/>
              <a:ea typeface="Calibri"/>
              <a:cs typeface="Times New Roman"/>
            </a:endParaRPr>
          </a:p>
          <a:p>
            <a:pPr marL="0" indent="0">
              <a:buNone/>
            </a:pPr>
            <a:endParaRPr lang="en-US" sz="1200" dirty="0" smtClean="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418505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FIGURES 3 – </a:t>
            </a:r>
            <a:r>
              <a:rPr lang="en-US" sz="2800" dirty="0" smtClean="0"/>
              <a:t>4B: </a:t>
            </a:r>
            <a:r>
              <a:rPr lang="en-US" sz="2800" dirty="0"/>
              <a:t>SPATIAL </a:t>
            </a:r>
            <a:r>
              <a:rPr lang="en-US" sz="2800" dirty="0" smtClean="0"/>
              <a:t>PATTERNS AND TREND </a:t>
            </a:r>
            <a:r>
              <a:rPr lang="en-US" sz="2800" dirty="0"/>
              <a:t>OF HEART DISEASE HOSPITAL DISCHARGES, 2012</a:t>
            </a:r>
          </a:p>
        </p:txBody>
      </p:sp>
      <p:sp>
        <p:nvSpPr>
          <p:cNvPr id="3" name="Text Placeholder 2"/>
          <p:cNvSpPr>
            <a:spLocks noGrp="1"/>
          </p:cNvSpPr>
          <p:nvPr>
            <p:ph type="body" idx="1"/>
          </p:nvPr>
        </p:nvSpPr>
        <p:spPr/>
        <p:txBody>
          <a:bodyPr/>
          <a:lstStyle/>
          <a:p>
            <a:r>
              <a:rPr lang="en-US" sz="1200" dirty="0">
                <a:latin typeface="+mj-lt"/>
              </a:rPr>
              <a:t>Figure </a:t>
            </a:r>
            <a:r>
              <a:rPr lang="en-US" sz="1200" dirty="0" smtClean="0">
                <a:latin typeface="+mj-lt"/>
              </a:rPr>
              <a:t>3: </a:t>
            </a:r>
            <a:r>
              <a:rPr lang="en-US" sz="1200" dirty="0">
                <a:latin typeface="+mj-lt"/>
              </a:rPr>
              <a:t>Spatial Distribution of Heart Disease Hospital Discharges, 2012</a:t>
            </a:r>
          </a:p>
          <a:p>
            <a:endParaRPr lang="en-US" sz="1200" dirty="0">
              <a:latin typeface="+mj-lt"/>
            </a:endParaRPr>
          </a:p>
        </p:txBody>
      </p:sp>
      <p:sp>
        <p:nvSpPr>
          <p:cNvPr id="4" name="Text Placeholder 3"/>
          <p:cNvSpPr>
            <a:spLocks noGrp="1"/>
          </p:cNvSpPr>
          <p:nvPr>
            <p:ph type="body" sz="half" idx="3"/>
          </p:nvPr>
        </p:nvSpPr>
        <p:spPr/>
        <p:txBody>
          <a:bodyPr>
            <a:normAutofit/>
          </a:bodyPr>
          <a:lstStyle/>
          <a:p>
            <a:r>
              <a:rPr lang="en-US" sz="1200" dirty="0" smtClean="0">
                <a:latin typeface="+mj-lt"/>
              </a:rPr>
              <a:t>Figure 4A: Trend Analysis of Heart Disease Hospital Discharges, 2012</a:t>
            </a:r>
            <a:endParaRPr lang="en-US" sz="1200" dirty="0">
              <a:latin typeface="+mj-lt"/>
            </a:endParaRP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endParaRPr lang="en-US" dirty="0" smtClean="0"/>
          </a:p>
          <a:p>
            <a:pPr marL="0" indent="0">
              <a:buNone/>
            </a:pPr>
            <a:endParaRPr lang="en-US" dirty="0"/>
          </a:p>
        </p:txBody>
      </p:sp>
      <p:pic>
        <p:nvPicPr>
          <p:cNvPr id="7" name="Picture 2" descr="Description: C:\Users\Christine\Downloads\HeartDisease2010HospitalDischarges.jpg"/>
          <p:cNvPicPr>
            <a:picLocks noChangeAspect="1" noChangeArrowheads="1"/>
          </p:cNvPicPr>
          <p:nvPr/>
        </p:nvPicPr>
        <p:blipFill rotWithShape="1">
          <a:blip r:embed="rId2" cstate="print"/>
          <a:srcRect l="9296" t="7737" r="2673" b="7939"/>
          <a:stretch/>
        </p:blipFill>
        <p:spPr bwMode="auto">
          <a:xfrm>
            <a:off x="609600" y="2590800"/>
            <a:ext cx="3505199" cy="3464943"/>
          </a:xfrm>
          <a:prstGeom prst="rect">
            <a:avLst/>
          </a:prstGeom>
          <a:noFill/>
          <a:ln w="9525">
            <a:noFill/>
            <a:miter lim="800000"/>
            <a:headEnd/>
            <a:tailEnd/>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590799"/>
            <a:ext cx="3962400" cy="3464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40928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Figure 4B:Spatial Autocorrelation Analysis </a:t>
            </a:r>
            <a:r>
              <a:rPr lang="en-US" sz="2800" dirty="0" smtClean="0"/>
              <a:t>Results </a:t>
            </a:r>
            <a:r>
              <a:rPr lang="en-US" sz="2800" dirty="0"/>
              <a:t>for Heart Disease, 2012</a:t>
            </a:r>
          </a:p>
        </p:txBody>
      </p:sp>
      <p:sp>
        <p:nvSpPr>
          <p:cNvPr id="3" name="Content Placeholder 2"/>
          <p:cNvSpPr>
            <a:spLocks noGrp="1"/>
          </p:cNvSpPr>
          <p:nvPr>
            <p:ph idx="1"/>
          </p:nvPr>
        </p:nvSpPr>
        <p:spPr/>
        <p:txBody>
          <a:bodyPr/>
          <a:lstStyle/>
          <a:p>
            <a:pPr marL="0" indent="0">
              <a:lnSpc>
                <a:spcPct val="200000"/>
              </a:lnSpc>
              <a:buNone/>
            </a:pPr>
            <a:r>
              <a:rPr lang="en-US" sz="1200" dirty="0">
                <a:latin typeface="+mj-lt"/>
              </a:rPr>
              <a:t>As shown in Figure 12, the low Moran's I  (0.3), reveals the presence of clusters of heart disease rates that are high or </a:t>
            </a:r>
            <a:r>
              <a:rPr lang="en-US" sz="1200" dirty="0" smtClean="0">
                <a:latin typeface="+mj-lt"/>
              </a:rPr>
              <a:t>low. </a:t>
            </a:r>
          </a:p>
          <a:p>
            <a:pPr marL="0" indent="0">
              <a:lnSpc>
                <a:spcPct val="200000"/>
              </a:lnSpc>
              <a:buNone/>
            </a:pPr>
            <a:r>
              <a:rPr lang="en-US" sz="1200" dirty="0">
                <a:latin typeface="+mj-lt"/>
              </a:rPr>
              <a:t>The z-score of 12.6 standard deviations falls outside the critical value (-2.58 and +2.58 standard deviations). </a:t>
            </a:r>
            <a:endParaRPr lang="en-US" sz="1200" dirty="0" smtClean="0">
              <a:latin typeface="+mj-lt"/>
            </a:endParaRPr>
          </a:p>
          <a:p>
            <a:pPr marL="0" indent="0">
              <a:lnSpc>
                <a:spcPct val="200000"/>
              </a:lnSpc>
              <a:buNone/>
            </a:pPr>
            <a:r>
              <a:rPr lang="en-US" sz="1200" dirty="0" smtClean="0">
                <a:latin typeface="+mj-lt"/>
              </a:rPr>
              <a:t>Means </a:t>
            </a:r>
            <a:r>
              <a:rPr lang="en-US" sz="1200" dirty="0">
                <a:latin typeface="+mj-lt"/>
              </a:rPr>
              <a:t>that at the 0.01 confidence level, there is 99 percent certainty the clustered distribution pattern for heart disease could not be the result of random chance. </a:t>
            </a:r>
            <a:endParaRPr lang="en-US" sz="1200" dirty="0" smtClean="0">
              <a:latin typeface="+mj-lt"/>
            </a:endParaRPr>
          </a:p>
          <a:p>
            <a:pPr marL="0" indent="0">
              <a:lnSpc>
                <a:spcPct val="200000"/>
              </a:lnSpc>
              <a:buNone/>
            </a:pPr>
            <a:r>
              <a:rPr lang="en-US" sz="1200" dirty="0" smtClean="0">
                <a:latin typeface="+mj-lt"/>
              </a:rPr>
              <a:t>Therefore</a:t>
            </a:r>
            <a:r>
              <a:rPr lang="en-US" sz="1200" dirty="0">
                <a:latin typeface="+mj-lt"/>
              </a:rPr>
              <a:t>, given the z-score of 12.6, there is less than 1% likelihood that this clustered pattern of heart disease could be the result of random </a:t>
            </a:r>
            <a:r>
              <a:rPr lang="en-US" sz="1200" dirty="0" smtClean="0">
                <a:latin typeface="+mj-lt"/>
              </a:rPr>
              <a:t>chance.</a:t>
            </a:r>
          </a:p>
          <a:p>
            <a:pPr marL="0" indent="0">
              <a:buNone/>
            </a:pPr>
            <a:endParaRPr lang="en-US" dirty="0"/>
          </a:p>
        </p:txBody>
      </p:sp>
    </p:spTree>
    <p:extLst>
      <p:ext uri="{BB962C8B-B14F-4D97-AF65-F5344CB8AC3E}">
        <p14:creationId xmlns:p14="http://schemas.microsoft.com/office/powerpoint/2010/main" val="1210702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Figure 4B:Spatial Autocorrelation Analysis Statistics for Heart Disease, 2012</a:t>
            </a: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0"/>
            <a:ext cx="7391400" cy="390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9151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533400"/>
            <a:ext cx="8229600" cy="838200"/>
          </a:xfrm>
        </p:spPr>
        <p:txBody>
          <a:bodyPr>
            <a:noAutofit/>
          </a:bodyPr>
          <a:lstStyle/>
          <a:p>
            <a:pPr algn="ctr"/>
            <a:r>
              <a:rPr lang="en-US" sz="2800" dirty="0" smtClean="0"/>
              <a:t>FIGURES 5 – 6: Spatial Patterns of HEART DISEASE MORTALITY</a:t>
            </a:r>
            <a:endParaRPr lang="en-US" sz="2800" dirty="0"/>
          </a:p>
        </p:txBody>
      </p:sp>
      <p:sp>
        <p:nvSpPr>
          <p:cNvPr id="8" name="Content Placeholder 7"/>
          <p:cNvSpPr>
            <a:spLocks noGrp="1"/>
          </p:cNvSpPr>
          <p:nvPr>
            <p:ph idx="1"/>
          </p:nvPr>
        </p:nvSpPr>
        <p:spPr>
          <a:xfrm>
            <a:off x="457200" y="1600200"/>
            <a:ext cx="8229600" cy="3352800"/>
          </a:xfrm>
        </p:spPr>
        <p:txBody>
          <a:bodyPr>
            <a:normAutofit/>
          </a:bodyPr>
          <a:lstStyle/>
          <a:p>
            <a:pPr>
              <a:lnSpc>
                <a:spcPct val="200000"/>
              </a:lnSpc>
              <a:buNone/>
            </a:pPr>
            <a:r>
              <a:rPr lang="en-US" sz="1200" dirty="0" smtClean="0">
                <a:latin typeface="Calibri" panose="020F0502020204030204" pitchFamily="34" charset="0"/>
              </a:rPr>
              <a:t>Spatial </a:t>
            </a:r>
            <a:r>
              <a:rPr lang="en-US" sz="1200" dirty="0">
                <a:latin typeface="Calibri" panose="020F0502020204030204" pitchFamily="34" charset="0"/>
              </a:rPr>
              <a:t>distribution of high heart disease mortality </a:t>
            </a:r>
            <a:r>
              <a:rPr lang="en-US" sz="1200" dirty="0" smtClean="0">
                <a:latin typeface="Calibri" panose="020F0502020204030204" pitchFamily="34" charset="0"/>
              </a:rPr>
              <a:t>are shown in Figure 5.</a:t>
            </a:r>
          </a:p>
          <a:p>
            <a:pPr>
              <a:lnSpc>
                <a:spcPct val="200000"/>
              </a:lnSpc>
              <a:buNone/>
            </a:pPr>
            <a:r>
              <a:rPr lang="en-US" sz="1200" dirty="0" smtClean="0">
                <a:latin typeface="Calibri" panose="020F0502020204030204" pitchFamily="34" charset="0"/>
              </a:rPr>
              <a:t>Hot and cold spots </a:t>
            </a:r>
            <a:r>
              <a:rPr lang="en-US" sz="1200" dirty="0">
                <a:latin typeface="Calibri" panose="020F0502020204030204" pitchFamily="34" charset="0"/>
              </a:rPr>
              <a:t>of heart disease mortality </a:t>
            </a:r>
            <a:r>
              <a:rPr lang="en-US" sz="1200" dirty="0" smtClean="0">
                <a:latin typeface="Calibri" panose="020F0502020204030204" pitchFamily="34" charset="0"/>
              </a:rPr>
              <a:t>are shown </a:t>
            </a:r>
            <a:r>
              <a:rPr lang="en-US" sz="1200" dirty="0">
                <a:latin typeface="Calibri" panose="020F0502020204030204" pitchFamily="34" charset="0"/>
              </a:rPr>
              <a:t>in figure 6</a:t>
            </a:r>
            <a:r>
              <a:rPr lang="en-US" sz="1200" dirty="0" smtClean="0">
                <a:latin typeface="Calibri" panose="020F0502020204030204" pitchFamily="34" charset="0"/>
              </a:rPr>
              <a:t>.</a:t>
            </a:r>
          </a:p>
          <a:p>
            <a:pPr>
              <a:lnSpc>
                <a:spcPct val="200000"/>
              </a:lnSpc>
              <a:buNone/>
            </a:pPr>
            <a:r>
              <a:rPr lang="en-US" sz="1200" dirty="0" smtClean="0">
                <a:latin typeface="Calibri" panose="020F0502020204030204" pitchFamily="34" charset="0"/>
              </a:rPr>
              <a:t>Spatial patterns of heart disease mortality and hot spots are consistent.</a:t>
            </a:r>
          </a:p>
          <a:p>
            <a:pPr>
              <a:lnSpc>
                <a:spcPct val="200000"/>
              </a:lnSpc>
              <a:buNone/>
            </a:pPr>
            <a:r>
              <a:rPr lang="en-US" sz="1200" dirty="0">
                <a:latin typeface="Calibri" panose="020F0502020204030204" pitchFamily="34" charset="0"/>
              </a:rPr>
              <a:t>Disparities in spatial patterns of heart disease </a:t>
            </a:r>
            <a:r>
              <a:rPr lang="en-US" sz="1200" dirty="0" smtClean="0">
                <a:latin typeface="Calibri" panose="020F0502020204030204" pitchFamily="34" charset="0"/>
              </a:rPr>
              <a:t>mortality and </a:t>
            </a:r>
            <a:r>
              <a:rPr lang="en-US" sz="1200" dirty="0">
                <a:latin typeface="Calibri" panose="020F0502020204030204" pitchFamily="34" charset="0"/>
              </a:rPr>
              <a:t>heart disease </a:t>
            </a:r>
            <a:r>
              <a:rPr lang="en-US" sz="1200" dirty="0" smtClean="0">
                <a:latin typeface="Calibri" panose="020F0502020204030204" pitchFamily="34" charset="0"/>
              </a:rPr>
              <a:t>mortality hotspots.</a:t>
            </a:r>
            <a:endParaRPr lang="en-US" sz="1200" dirty="0">
              <a:latin typeface="Calibri" panose="020F0502020204030204" pitchFamily="34" charset="0"/>
            </a:endParaRPr>
          </a:p>
          <a:p>
            <a:pPr>
              <a:lnSpc>
                <a:spcPct val="200000"/>
              </a:lnSpc>
              <a:buNone/>
            </a:pPr>
            <a:r>
              <a:rPr lang="en-US" sz="1200" dirty="0">
                <a:latin typeface="Calibri" panose="020F0502020204030204" pitchFamily="34" charset="0"/>
              </a:rPr>
              <a:t>Variations in spatial patterns of heart disease </a:t>
            </a:r>
            <a:r>
              <a:rPr lang="en-US" sz="1200" dirty="0" smtClean="0">
                <a:latin typeface="Calibri" panose="020F0502020204030204" pitchFamily="34" charset="0"/>
              </a:rPr>
              <a:t>mortality </a:t>
            </a:r>
            <a:r>
              <a:rPr lang="en-US" sz="1200" dirty="0">
                <a:latin typeface="Calibri" panose="020F0502020204030204" pitchFamily="34" charset="0"/>
              </a:rPr>
              <a:t>are not due to chance.</a:t>
            </a:r>
            <a:endParaRPr lang="en-US" sz="1400" dirty="0" smtClean="0">
              <a:latin typeface="Century Gothic" pitchFamily="34" charset="0"/>
            </a:endParaRPr>
          </a:p>
          <a:p>
            <a:pPr>
              <a:lnSpc>
                <a:spcPct val="200000"/>
              </a:lnSpc>
              <a:buNone/>
            </a:pPr>
            <a:r>
              <a:rPr lang="en-US" sz="1400" dirty="0" smtClean="0">
                <a:latin typeface="Century Gothic" pitchFamily="34" charset="0"/>
              </a:rPr>
              <a:t>  	</a:t>
            </a:r>
          </a:p>
          <a:p>
            <a:pPr>
              <a:lnSpc>
                <a:spcPct val="200000"/>
              </a:lnSpc>
              <a:buNone/>
            </a:pPr>
            <a:endParaRPr lang="en-US" sz="1400" dirty="0">
              <a:latin typeface="Century Gothic"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04088"/>
            <a:ext cx="8229600" cy="819912"/>
          </a:xfrm>
        </p:spPr>
        <p:txBody>
          <a:bodyPr>
            <a:noAutofit/>
          </a:bodyPr>
          <a:lstStyle/>
          <a:p>
            <a:pPr algn="ctr"/>
            <a:r>
              <a:rPr lang="en-US" sz="2800" dirty="0" smtClean="0"/>
              <a:t>FIGURES 5 – 6: HEART DISEASE MORTALITY, 2012</a:t>
            </a:r>
            <a:endParaRPr lang="en-US" sz="2800" dirty="0"/>
          </a:p>
        </p:txBody>
      </p:sp>
      <p:sp>
        <p:nvSpPr>
          <p:cNvPr id="5" name="Text Placeholder 4"/>
          <p:cNvSpPr>
            <a:spLocks noGrp="1"/>
          </p:cNvSpPr>
          <p:nvPr>
            <p:ph type="body" idx="1"/>
          </p:nvPr>
        </p:nvSpPr>
        <p:spPr/>
        <p:txBody>
          <a:bodyPr/>
          <a:lstStyle/>
          <a:p>
            <a:r>
              <a:rPr lang="en-US" sz="1200" b="0" dirty="0" smtClean="0">
                <a:latin typeface="Calibri" panose="020F0502020204030204" pitchFamily="34" charset="0"/>
              </a:rPr>
              <a:t>Figure 5: Spatial Distribution of Heart Disease Mortality, 2012</a:t>
            </a:r>
            <a:endParaRPr lang="en-US" sz="1200" b="0" dirty="0">
              <a:latin typeface="Calibri" panose="020F0502020204030204" pitchFamily="34" charset="0"/>
            </a:endParaRPr>
          </a:p>
        </p:txBody>
      </p:sp>
      <p:sp>
        <p:nvSpPr>
          <p:cNvPr id="6" name="Text Placeholder 5"/>
          <p:cNvSpPr>
            <a:spLocks noGrp="1"/>
          </p:cNvSpPr>
          <p:nvPr>
            <p:ph type="body" sz="half" idx="3"/>
          </p:nvPr>
        </p:nvSpPr>
        <p:spPr/>
        <p:txBody>
          <a:bodyPr>
            <a:normAutofit/>
          </a:bodyPr>
          <a:lstStyle/>
          <a:p>
            <a:r>
              <a:rPr lang="en-US" sz="1200" b="0" dirty="0" smtClean="0">
                <a:latin typeface="Calibri" panose="020F0502020204030204" pitchFamily="34" charset="0"/>
              </a:rPr>
              <a:t>Figure 6: Hot Spot Analysis of Heart Disease Mortality, 2012</a:t>
            </a:r>
            <a:endParaRPr lang="en-US" sz="1200" b="0" dirty="0">
              <a:latin typeface="Calibri" panose="020F0502020204030204" pitchFamily="34" charset="0"/>
            </a:endParaRPr>
          </a:p>
        </p:txBody>
      </p:sp>
      <p:pic>
        <p:nvPicPr>
          <p:cNvPr id="15" name="Content Placeholder 9" descr="Rev2012HeartDiseaseCOD"/>
          <p:cNvPicPr>
            <a:picLocks noGrp="1" noChangeAspect="1" noChangeArrowheads="1"/>
          </p:cNvPicPr>
          <p:nvPr>
            <p:ph sz="quarter" idx="2"/>
          </p:nvPr>
        </p:nvPicPr>
        <p:blipFill rotWithShape="1">
          <a:blip r:embed="rId2" cstate="print"/>
          <a:srcRect l="9898" t="7962" r="10004" b="8163"/>
          <a:stretch/>
        </p:blipFill>
        <p:spPr bwMode="auto">
          <a:xfrm>
            <a:off x="552090" y="2438400"/>
            <a:ext cx="3638910" cy="3608717"/>
          </a:xfrm>
          <a:prstGeom prst="rect">
            <a:avLst/>
          </a:prstGeom>
          <a:noFill/>
          <a:ln w="9525">
            <a:noFill/>
            <a:miter lim="800000"/>
            <a:headEnd/>
            <a:tailEnd/>
          </a:ln>
        </p:spPr>
      </p:pic>
      <p:pic>
        <p:nvPicPr>
          <p:cNvPr id="14" name="Content Placeholder 10"/>
          <p:cNvPicPr>
            <a:picLocks noGrp="1" noChangeAspect="1" noChangeArrowheads="1"/>
          </p:cNvPicPr>
          <p:nvPr>
            <p:ph sz="quarter" idx="4"/>
          </p:nvPr>
        </p:nvPicPr>
        <p:blipFill>
          <a:blip r:embed="rId3" cstate="print"/>
          <a:stretch>
            <a:fillRect/>
          </a:stretch>
        </p:blipFill>
        <p:spPr bwMode="auto">
          <a:xfrm>
            <a:off x="4876800" y="2438400"/>
            <a:ext cx="3810000" cy="3581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04088"/>
            <a:ext cx="8229600" cy="819912"/>
          </a:xfrm>
        </p:spPr>
        <p:txBody>
          <a:bodyPr>
            <a:noAutofit/>
          </a:bodyPr>
          <a:lstStyle/>
          <a:p>
            <a:pPr algn="ctr"/>
            <a:r>
              <a:rPr lang="en-US" sz="2800" dirty="0" smtClean="0"/>
              <a:t>FIGURES 7 – 8: HEART DISEASE INCIDENCE AND HOTSPOTS</a:t>
            </a:r>
            <a:endParaRPr lang="en-US" sz="2800" dirty="0"/>
          </a:p>
        </p:txBody>
      </p:sp>
      <p:sp>
        <p:nvSpPr>
          <p:cNvPr id="9" name="Content Placeholder 8"/>
          <p:cNvSpPr>
            <a:spLocks noGrp="1"/>
          </p:cNvSpPr>
          <p:nvPr>
            <p:ph idx="1"/>
          </p:nvPr>
        </p:nvSpPr>
        <p:spPr>
          <a:xfrm>
            <a:off x="457200" y="1935480"/>
            <a:ext cx="8229600" cy="2636520"/>
          </a:xfrm>
        </p:spPr>
        <p:txBody>
          <a:bodyPr>
            <a:normAutofit/>
          </a:bodyPr>
          <a:lstStyle/>
          <a:p>
            <a:pPr>
              <a:lnSpc>
                <a:spcPct val="200000"/>
              </a:lnSpc>
              <a:buNone/>
            </a:pPr>
            <a:r>
              <a:rPr lang="en-US" sz="1200" dirty="0" smtClean="0">
                <a:latin typeface="Calibri" panose="020F0502020204030204" pitchFamily="34" charset="0"/>
              </a:rPr>
              <a:t>Figure 7 </a:t>
            </a:r>
            <a:r>
              <a:rPr lang="en-US" sz="1200" dirty="0">
                <a:latin typeface="Calibri" panose="020F0502020204030204" pitchFamily="34" charset="0"/>
              </a:rPr>
              <a:t>shows </a:t>
            </a:r>
            <a:r>
              <a:rPr lang="en-US" sz="1200" dirty="0" smtClean="0">
                <a:latin typeface="Calibri" panose="020F0502020204030204" pitchFamily="34" charset="0"/>
              </a:rPr>
              <a:t>disparities in the spatial </a:t>
            </a:r>
            <a:r>
              <a:rPr lang="en-US" sz="1200" dirty="0">
                <a:latin typeface="Calibri" panose="020F0502020204030204" pitchFamily="34" charset="0"/>
              </a:rPr>
              <a:t>distribution patterns of high heart disease </a:t>
            </a:r>
            <a:r>
              <a:rPr lang="en-US" sz="1200" dirty="0" smtClean="0">
                <a:latin typeface="Calibri" panose="020F0502020204030204" pitchFamily="34" charset="0"/>
              </a:rPr>
              <a:t>incidence. </a:t>
            </a:r>
          </a:p>
          <a:p>
            <a:pPr>
              <a:lnSpc>
                <a:spcPct val="200000"/>
              </a:lnSpc>
              <a:buNone/>
            </a:pPr>
            <a:r>
              <a:rPr lang="en-US" sz="1200" dirty="0" smtClean="0">
                <a:latin typeface="Calibri" panose="020F0502020204030204" pitchFamily="34" charset="0"/>
              </a:rPr>
              <a:t>Spatial patterns of high heart disease incidence are supported by hotspots analysis in Figure 8.</a:t>
            </a:r>
          </a:p>
          <a:p>
            <a:pPr>
              <a:lnSpc>
                <a:spcPct val="200000"/>
              </a:lnSpc>
              <a:buNone/>
            </a:pPr>
            <a:r>
              <a:rPr lang="en-US" sz="1200" dirty="0" smtClean="0">
                <a:latin typeface="Calibri" panose="020F0502020204030204" pitchFamily="34" charset="0"/>
              </a:rPr>
              <a:t>High heart disease spatial patterns are </a:t>
            </a:r>
            <a:r>
              <a:rPr lang="en-US" sz="1200" dirty="0">
                <a:latin typeface="Calibri" panose="020F0502020204030204" pitchFamily="34" charset="0"/>
              </a:rPr>
              <a:t>consistent with hot spots of heart disease incidence </a:t>
            </a:r>
            <a:r>
              <a:rPr lang="en-US" sz="1200" dirty="0" smtClean="0">
                <a:latin typeface="Calibri" panose="020F0502020204030204" pitchFamily="34" charset="0"/>
              </a:rPr>
              <a:t>.</a:t>
            </a:r>
          </a:p>
          <a:p>
            <a:pPr>
              <a:lnSpc>
                <a:spcPct val="200000"/>
              </a:lnSpc>
              <a:buNone/>
            </a:pPr>
            <a:r>
              <a:rPr lang="en-US" sz="1200" dirty="0" smtClean="0">
                <a:latin typeface="Calibri" panose="020F0502020204030204" pitchFamily="34" charset="0"/>
              </a:rPr>
              <a:t>Variations in spatial patterns of heart disease incidence are not due to chance at 99% and 95% Confidence.	</a:t>
            </a:r>
          </a:p>
          <a:p>
            <a:pPr>
              <a:lnSpc>
                <a:spcPct val="200000"/>
              </a:lnSpc>
              <a:buNone/>
            </a:pPr>
            <a:endParaRPr lang="en-US"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00912"/>
          </a:xfrm>
        </p:spPr>
        <p:txBody>
          <a:bodyPr>
            <a:normAutofit/>
          </a:bodyPr>
          <a:lstStyle/>
          <a:p>
            <a:pPr algn="ctr"/>
            <a:r>
              <a:rPr lang="en-US" sz="2800" dirty="0" smtClean="0"/>
              <a:t>FIGURES 7 – 8: HEART DISEASE INCIDENCE AND HOTSPOTS, 2012</a:t>
            </a:r>
            <a:endParaRPr lang="en-US" sz="2800" dirty="0"/>
          </a:p>
        </p:txBody>
      </p:sp>
      <p:sp>
        <p:nvSpPr>
          <p:cNvPr id="5" name="Text Placeholder 4"/>
          <p:cNvSpPr>
            <a:spLocks noGrp="1"/>
          </p:cNvSpPr>
          <p:nvPr>
            <p:ph type="body" idx="1"/>
          </p:nvPr>
        </p:nvSpPr>
        <p:spPr/>
        <p:txBody>
          <a:bodyPr/>
          <a:lstStyle/>
          <a:p>
            <a:r>
              <a:rPr lang="en-US" sz="1200" b="0" dirty="0" smtClean="0">
                <a:latin typeface="Calibri" panose="020F0502020204030204" pitchFamily="34" charset="0"/>
              </a:rPr>
              <a:t>Figure 7: Spatial Distribution of Heart Disease Incidence, 2012</a:t>
            </a:r>
            <a:endParaRPr lang="en-US" sz="1200" b="0" dirty="0">
              <a:latin typeface="Calibri" panose="020F0502020204030204" pitchFamily="34" charset="0"/>
            </a:endParaRPr>
          </a:p>
        </p:txBody>
      </p:sp>
      <p:sp>
        <p:nvSpPr>
          <p:cNvPr id="6" name="Text Placeholder 5"/>
          <p:cNvSpPr>
            <a:spLocks noGrp="1"/>
          </p:cNvSpPr>
          <p:nvPr>
            <p:ph type="body" sz="half" idx="3"/>
          </p:nvPr>
        </p:nvSpPr>
        <p:spPr>
          <a:xfrm>
            <a:off x="4648200" y="1828800"/>
            <a:ext cx="4041775" cy="654843"/>
          </a:xfrm>
        </p:spPr>
        <p:txBody>
          <a:bodyPr>
            <a:normAutofit/>
          </a:bodyPr>
          <a:lstStyle/>
          <a:p>
            <a:r>
              <a:rPr lang="en-US" sz="1200" b="0" dirty="0" smtClean="0">
                <a:latin typeface="Calibri" panose="020F0502020204030204" pitchFamily="34" charset="0"/>
              </a:rPr>
              <a:t>Figure 8: Hot Spot Analysis  of Heart Disease Incidence, 2012</a:t>
            </a:r>
            <a:endParaRPr lang="en-US" sz="1200" b="0" dirty="0">
              <a:latin typeface="Calibri" panose="020F0502020204030204" pitchFamily="34" charset="0"/>
            </a:endParaRPr>
          </a:p>
        </p:txBody>
      </p:sp>
      <p:pic>
        <p:nvPicPr>
          <p:cNvPr id="4099" name="Picture 3" descr="NewHeart2012Disease"/>
          <p:cNvPicPr>
            <a:picLocks noGrp="1" noChangeAspect="1" noChangeArrowheads="1"/>
          </p:cNvPicPr>
          <p:nvPr>
            <p:ph sz="quarter" idx="2"/>
          </p:nvPr>
        </p:nvPicPr>
        <p:blipFill rotWithShape="1">
          <a:blip r:embed="rId2" cstate="print"/>
          <a:srcRect l="9187" t="7961" r="5156" b="7715"/>
          <a:stretch/>
        </p:blipFill>
        <p:spPr bwMode="auto">
          <a:xfrm>
            <a:off x="533400" y="2537496"/>
            <a:ext cx="3253596" cy="3526875"/>
          </a:xfrm>
          <a:prstGeom prst="rect">
            <a:avLst/>
          </a:prstGeom>
          <a:noFill/>
          <a:ln w="9525">
            <a:noFill/>
            <a:miter lim="800000"/>
            <a:headEnd/>
            <a:tailEnd/>
          </a:ln>
        </p:spPr>
      </p:pic>
      <p:pic>
        <p:nvPicPr>
          <p:cNvPr id="7" name="Content Placeholder 6" descr="Description: NewHeart2012DiseaseHotSpot"/>
          <p:cNvPicPr>
            <a:picLocks noGrp="1" noChangeAspect="1" noChangeArrowheads="1"/>
          </p:cNvPicPr>
          <p:nvPr>
            <p:ph sz="quarter" idx="4"/>
          </p:nvPr>
        </p:nvPicPr>
        <p:blipFill rotWithShape="1">
          <a:blip r:embed="rId3" cstate="print"/>
          <a:srcRect l="8833" t="8023" r="3555" b="8612"/>
          <a:stretch/>
        </p:blipFill>
        <p:spPr bwMode="auto">
          <a:xfrm>
            <a:off x="4800600" y="2536166"/>
            <a:ext cx="3733800" cy="3528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Figures 9 - 10:SPATIAL PATTERNS AND TREND OF HEART </a:t>
            </a:r>
            <a:r>
              <a:rPr lang="en-US" sz="2800" dirty="0" smtClean="0"/>
              <a:t>DISEASE, </a:t>
            </a:r>
            <a:r>
              <a:rPr lang="en-US" sz="2800" dirty="0"/>
              <a:t>2012</a:t>
            </a:r>
          </a:p>
        </p:txBody>
      </p:sp>
      <p:sp>
        <p:nvSpPr>
          <p:cNvPr id="3" name="Content Placeholder 2"/>
          <p:cNvSpPr>
            <a:spLocks noGrp="1"/>
          </p:cNvSpPr>
          <p:nvPr>
            <p:ph idx="1"/>
          </p:nvPr>
        </p:nvSpPr>
        <p:spPr/>
        <p:txBody>
          <a:bodyPr/>
          <a:lstStyle/>
          <a:p>
            <a:pPr marL="0" indent="0">
              <a:lnSpc>
                <a:spcPct val="200000"/>
              </a:lnSpc>
              <a:buNone/>
            </a:pPr>
            <a:r>
              <a:rPr lang="en-US" sz="1200" dirty="0" smtClean="0">
                <a:latin typeface="Calibri" panose="020F0502020204030204" pitchFamily="34" charset="0"/>
              </a:rPr>
              <a:t>Figure 9 shows spatial patterns of heart disease.</a:t>
            </a:r>
          </a:p>
          <a:p>
            <a:pPr marL="0" indent="0">
              <a:lnSpc>
                <a:spcPct val="200000"/>
              </a:lnSpc>
              <a:buNone/>
            </a:pPr>
            <a:r>
              <a:rPr lang="en-US" sz="1200" dirty="0" smtClean="0">
                <a:latin typeface="Calibri" panose="020F0502020204030204" pitchFamily="34" charset="0"/>
              </a:rPr>
              <a:t>Heart </a:t>
            </a:r>
            <a:r>
              <a:rPr lang="en-US" sz="1200" dirty="0" smtClean="0">
                <a:latin typeface="Calibri" panose="020F0502020204030204" pitchFamily="34" charset="0"/>
              </a:rPr>
              <a:t>Disease starts </a:t>
            </a:r>
            <a:r>
              <a:rPr lang="en-US" sz="1200" dirty="0">
                <a:latin typeface="Calibri" panose="020F0502020204030204" pitchFamily="34" charset="0"/>
              </a:rPr>
              <a:t>high in the north (Wards 1, 3, and 5), gradually decrease towards the middle (Ward 6) and increase southward (Blue Arc) in Ward 8 </a:t>
            </a:r>
            <a:r>
              <a:rPr lang="en-US" sz="1200" dirty="0" smtClean="0">
                <a:latin typeface="Calibri" panose="020F0502020204030204" pitchFamily="34" charset="0"/>
              </a:rPr>
              <a:t>as </a:t>
            </a:r>
            <a:r>
              <a:rPr lang="en-US" sz="1200" dirty="0">
                <a:latin typeface="Calibri" panose="020F0502020204030204" pitchFamily="34" charset="0"/>
              </a:rPr>
              <a:t>shown in Figure </a:t>
            </a:r>
            <a:r>
              <a:rPr lang="en-US" sz="1200" dirty="0" smtClean="0">
                <a:latin typeface="Calibri" panose="020F0502020204030204" pitchFamily="34" charset="0"/>
              </a:rPr>
              <a:t>10. </a:t>
            </a:r>
            <a:endParaRPr lang="en-US" sz="1200" dirty="0">
              <a:latin typeface="Calibri" panose="020F0502020204030204" pitchFamily="34" charset="0"/>
            </a:endParaRPr>
          </a:p>
          <a:p>
            <a:pPr marL="0" indent="0">
              <a:lnSpc>
                <a:spcPct val="200000"/>
              </a:lnSpc>
              <a:buNone/>
            </a:pPr>
            <a:r>
              <a:rPr lang="en-US" sz="1200" dirty="0">
                <a:latin typeface="Calibri" panose="020F0502020204030204" pitchFamily="34" charset="0"/>
              </a:rPr>
              <a:t>Heart Disease </a:t>
            </a:r>
            <a:r>
              <a:rPr lang="en-US" sz="1200" dirty="0" smtClean="0">
                <a:latin typeface="Calibri" panose="020F0502020204030204" pitchFamily="34" charset="0"/>
              </a:rPr>
              <a:t>also </a:t>
            </a:r>
            <a:r>
              <a:rPr lang="en-US" sz="1200" dirty="0" smtClean="0">
                <a:latin typeface="Calibri" panose="020F0502020204030204" pitchFamily="34" charset="0"/>
              </a:rPr>
              <a:t>starts </a:t>
            </a:r>
            <a:r>
              <a:rPr lang="en-US" sz="1200" dirty="0">
                <a:latin typeface="Calibri" panose="020F0502020204030204" pitchFamily="34" charset="0"/>
              </a:rPr>
              <a:t>high in the east (Ward 7) , gradually decrease in the middle (Wards 2 and 6) and gradually increase westward through Wards 6 and 2 (Green Arc). </a:t>
            </a:r>
          </a:p>
          <a:p>
            <a:pPr marL="0" indent="0">
              <a:lnSpc>
                <a:spcPct val="200000"/>
              </a:lnSpc>
              <a:buNone/>
            </a:pPr>
            <a:r>
              <a:rPr lang="en-US" sz="1200" dirty="0" smtClean="0">
                <a:latin typeface="Calibri" panose="020F0502020204030204" pitchFamily="34" charset="0"/>
              </a:rPr>
              <a:t>Trend analysis can aid </a:t>
            </a:r>
            <a:r>
              <a:rPr lang="en-US" sz="1200" dirty="0">
                <a:latin typeface="Calibri" panose="020F0502020204030204" pitchFamily="34" charset="0"/>
              </a:rPr>
              <a:t>in understanding how heart disease </a:t>
            </a:r>
            <a:r>
              <a:rPr lang="en-US" sz="1200" dirty="0" smtClean="0">
                <a:latin typeface="Calibri" panose="020F0502020204030204" pitchFamily="34" charset="0"/>
              </a:rPr>
              <a:t>progresses within </a:t>
            </a:r>
            <a:r>
              <a:rPr lang="en-US" sz="1200" dirty="0">
                <a:latin typeface="Calibri" panose="020F0502020204030204" pitchFamily="34" charset="0"/>
              </a:rPr>
              <a:t>the </a:t>
            </a:r>
            <a:r>
              <a:rPr lang="en-US" sz="1200" dirty="0" smtClean="0">
                <a:latin typeface="Calibri" panose="020F0502020204030204" pitchFamily="34" charset="0"/>
              </a:rPr>
              <a:t>District’s Wards.</a:t>
            </a:r>
            <a:endParaRPr lang="en-US" sz="1200" dirty="0">
              <a:latin typeface="Calibri" panose="020F0502020204030204" pitchFamily="34" charset="0"/>
            </a:endParaRPr>
          </a:p>
          <a:p>
            <a:pPr marL="0" indent="0">
              <a:lnSpc>
                <a:spcPct val="200000"/>
              </a:lnSpc>
              <a:buNone/>
            </a:pPr>
            <a:r>
              <a:rPr lang="en-US" sz="1200" dirty="0">
                <a:latin typeface="Calibri" panose="020F0502020204030204" pitchFamily="34" charset="0"/>
              </a:rPr>
              <a:t>Directional trend analysis can aid in determining where to </a:t>
            </a:r>
            <a:r>
              <a:rPr lang="en-US" sz="1200" dirty="0" smtClean="0">
                <a:latin typeface="Calibri" panose="020F0502020204030204" pitchFamily="34" charset="0"/>
              </a:rPr>
              <a:t>best locate and spend limited resources to help improve the situation.</a:t>
            </a:r>
            <a:endParaRPr lang="en-US" sz="1200" dirty="0">
              <a:latin typeface="Calibri" panose="020F0502020204030204" pitchFamily="34" charset="0"/>
            </a:endParaRPr>
          </a:p>
          <a:p>
            <a:pPr marL="0" indent="0">
              <a:lnSpc>
                <a:spcPct val="200000"/>
              </a:lnSpc>
              <a:buNone/>
            </a:pPr>
            <a:endParaRPr lang="en-US" sz="1200" dirty="0" smtClean="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6684045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Figures 9 - 10:SPATIAL </a:t>
            </a:r>
            <a:r>
              <a:rPr lang="en-US" sz="2800" dirty="0"/>
              <a:t>PATTERNS AND TREND OF HEART </a:t>
            </a:r>
            <a:r>
              <a:rPr lang="en-US" sz="2800" dirty="0" smtClean="0"/>
              <a:t>DISEASE, </a:t>
            </a:r>
            <a:r>
              <a:rPr lang="en-US" sz="2800" dirty="0"/>
              <a:t>2012</a:t>
            </a:r>
          </a:p>
        </p:txBody>
      </p:sp>
      <p:sp>
        <p:nvSpPr>
          <p:cNvPr id="3" name="Text Placeholder 2"/>
          <p:cNvSpPr>
            <a:spLocks noGrp="1"/>
          </p:cNvSpPr>
          <p:nvPr>
            <p:ph type="body" idx="1"/>
          </p:nvPr>
        </p:nvSpPr>
        <p:spPr>
          <a:xfrm>
            <a:off x="457200" y="1905000"/>
            <a:ext cx="4040188" cy="609600"/>
          </a:xfrm>
        </p:spPr>
        <p:txBody>
          <a:bodyPr/>
          <a:lstStyle/>
          <a:p>
            <a:pPr algn="ctr"/>
            <a:r>
              <a:rPr lang="en-US" sz="1200" b="0" dirty="0">
                <a:latin typeface="+mj-lt"/>
              </a:rPr>
              <a:t>Figure 9: : Spatial Distribution of Heart </a:t>
            </a:r>
            <a:r>
              <a:rPr lang="en-US" sz="1200" b="0" dirty="0" smtClean="0">
                <a:latin typeface="+mj-lt"/>
              </a:rPr>
              <a:t>Disease, </a:t>
            </a:r>
            <a:r>
              <a:rPr lang="en-US" sz="1200" b="0" dirty="0">
                <a:latin typeface="+mj-lt"/>
              </a:rPr>
              <a:t>2012</a:t>
            </a:r>
          </a:p>
          <a:p>
            <a:endParaRPr lang="en-US" sz="1200" dirty="0">
              <a:latin typeface="+mj-lt"/>
            </a:endParaRPr>
          </a:p>
        </p:txBody>
      </p:sp>
      <p:sp>
        <p:nvSpPr>
          <p:cNvPr id="4" name="Text Placeholder 3"/>
          <p:cNvSpPr>
            <a:spLocks noGrp="1"/>
          </p:cNvSpPr>
          <p:nvPr>
            <p:ph type="body" sz="half" idx="3"/>
          </p:nvPr>
        </p:nvSpPr>
        <p:spPr>
          <a:xfrm>
            <a:off x="4645025" y="1981200"/>
            <a:ext cx="4041775" cy="533400"/>
          </a:xfrm>
        </p:spPr>
        <p:txBody>
          <a:bodyPr>
            <a:normAutofit/>
          </a:bodyPr>
          <a:lstStyle/>
          <a:p>
            <a:r>
              <a:rPr lang="en-US" sz="1200" b="0" dirty="0" smtClean="0">
                <a:latin typeface="+mj-lt"/>
              </a:rPr>
              <a:t>Figure 10: Trend </a:t>
            </a:r>
            <a:r>
              <a:rPr lang="en-US" sz="1200" b="0" dirty="0">
                <a:latin typeface="+mj-lt"/>
              </a:rPr>
              <a:t>Analysis of Heart </a:t>
            </a:r>
            <a:r>
              <a:rPr lang="en-US" sz="1200" b="0" dirty="0" smtClean="0">
                <a:latin typeface="+mj-lt"/>
              </a:rPr>
              <a:t>Disease, </a:t>
            </a:r>
            <a:r>
              <a:rPr lang="en-US" sz="1200" b="0" dirty="0">
                <a:latin typeface="+mj-lt"/>
              </a:rPr>
              <a:t>2012</a:t>
            </a:r>
          </a:p>
          <a:p>
            <a:endParaRPr lang="en-US" sz="1200" dirty="0">
              <a:latin typeface="+mj-lt"/>
            </a:endParaRP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endParaRPr lang="en-US" dirty="0" smtClean="0"/>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67558"/>
            <a:ext cx="3505200" cy="376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567557"/>
            <a:ext cx="39624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2685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1000"/>
            <a:ext cx="8229600" cy="1219200"/>
          </a:xfrm>
        </p:spPr>
        <p:txBody>
          <a:bodyPr>
            <a:noAutofit/>
          </a:bodyPr>
          <a:lstStyle/>
          <a:p>
            <a:pPr algn="ctr"/>
            <a:r>
              <a:rPr lang="en-US" sz="2800" dirty="0" smtClean="0"/>
              <a:t>FIGURES 11A, 11B AND TABLE 1: HEART DISEASE MORTALITY &amp; DOMINANT LIFESTAGE GROUPS, AND EDUCATION</a:t>
            </a:r>
            <a:endParaRPr lang="en-US" sz="2800" dirty="0"/>
          </a:p>
        </p:txBody>
      </p:sp>
      <p:sp>
        <p:nvSpPr>
          <p:cNvPr id="6" name="Content Placeholder 5"/>
          <p:cNvSpPr>
            <a:spLocks noGrp="1"/>
          </p:cNvSpPr>
          <p:nvPr>
            <p:ph idx="1"/>
          </p:nvPr>
        </p:nvSpPr>
        <p:spPr>
          <a:xfrm>
            <a:off x="457200" y="1935480"/>
            <a:ext cx="6019800" cy="4008120"/>
          </a:xfrm>
        </p:spPr>
        <p:txBody>
          <a:bodyPr>
            <a:normAutofit fontScale="25000" lnSpcReduction="20000"/>
          </a:bodyPr>
          <a:lstStyle/>
          <a:p>
            <a:pPr algn="just">
              <a:lnSpc>
                <a:spcPct val="170000"/>
              </a:lnSpc>
              <a:buNone/>
            </a:pPr>
            <a:r>
              <a:rPr lang="en-US" sz="4800" dirty="0" smtClean="0">
                <a:latin typeface="Calibri" panose="020F0502020204030204" pitchFamily="34" charset="0"/>
              </a:rPr>
              <a:t>High </a:t>
            </a:r>
            <a:r>
              <a:rPr lang="en-US" sz="4800" dirty="0">
                <a:latin typeface="Calibri" panose="020F0502020204030204" pitchFamily="34" charset="0"/>
              </a:rPr>
              <a:t>and low heart disease mortalities are collocated </a:t>
            </a:r>
            <a:r>
              <a:rPr lang="en-US" sz="4800" dirty="0" smtClean="0">
                <a:latin typeface="Calibri" panose="020F0502020204030204" pitchFamily="34" charset="0"/>
              </a:rPr>
              <a:t>with </a:t>
            </a:r>
            <a:r>
              <a:rPr lang="en-US" sz="4800" dirty="0">
                <a:latin typeface="Calibri" panose="020F0502020204030204" pitchFamily="34" charset="0"/>
              </a:rPr>
              <a:t>Young </a:t>
            </a:r>
            <a:r>
              <a:rPr lang="en-US" sz="4800" dirty="0" smtClean="0">
                <a:latin typeface="Calibri" panose="020F0502020204030204" pitchFamily="34" charset="0"/>
              </a:rPr>
              <a:t>Achievers (Figure 11A).</a:t>
            </a:r>
          </a:p>
          <a:p>
            <a:pPr algn="just">
              <a:lnSpc>
                <a:spcPct val="170000"/>
              </a:lnSpc>
              <a:buNone/>
            </a:pPr>
            <a:r>
              <a:rPr lang="en-US" sz="4800" dirty="0">
                <a:latin typeface="Calibri" panose="020F0502020204030204" pitchFamily="34" charset="0"/>
              </a:rPr>
              <a:t>Sustaining Families </a:t>
            </a:r>
            <a:r>
              <a:rPr lang="en-US" sz="4800" dirty="0" smtClean="0">
                <a:latin typeface="Calibri" panose="020F0502020204030204" pitchFamily="34" charset="0"/>
              </a:rPr>
              <a:t>are </a:t>
            </a:r>
            <a:r>
              <a:rPr lang="en-US" sz="4800" dirty="0">
                <a:latin typeface="Calibri" panose="020F0502020204030204" pitchFamily="34" charset="0"/>
              </a:rPr>
              <a:t>collocated with heart disease mortality rates </a:t>
            </a:r>
            <a:r>
              <a:rPr lang="en-US" sz="4800" dirty="0" smtClean="0">
                <a:latin typeface="Calibri" panose="020F0502020204030204" pitchFamily="34" charset="0"/>
              </a:rPr>
              <a:t>of 23.2 </a:t>
            </a:r>
            <a:r>
              <a:rPr lang="en-US" sz="4800" dirty="0">
                <a:latin typeface="Calibri" panose="020F0502020204030204" pitchFamily="34" charset="0"/>
              </a:rPr>
              <a:t>- </a:t>
            </a:r>
            <a:r>
              <a:rPr lang="en-US" sz="4800" dirty="0" smtClean="0">
                <a:latin typeface="Calibri" panose="020F0502020204030204" pitchFamily="34" charset="0"/>
              </a:rPr>
              <a:t>29.6 percent</a:t>
            </a:r>
          </a:p>
          <a:p>
            <a:pPr algn="just">
              <a:lnSpc>
                <a:spcPct val="170000"/>
              </a:lnSpc>
              <a:buNone/>
            </a:pPr>
            <a:r>
              <a:rPr lang="en-US" sz="4800" dirty="0" smtClean="0">
                <a:latin typeface="Calibri" panose="020F0502020204030204" pitchFamily="34" charset="0"/>
              </a:rPr>
              <a:t>(Figure 11B).</a:t>
            </a:r>
          </a:p>
          <a:p>
            <a:pPr algn="just">
              <a:lnSpc>
                <a:spcPct val="170000"/>
              </a:lnSpc>
              <a:buNone/>
            </a:pPr>
            <a:r>
              <a:rPr lang="en-US" sz="4800" dirty="0">
                <a:latin typeface="Calibri" panose="020F0502020204030204" pitchFamily="34" charset="0"/>
              </a:rPr>
              <a:t>Heart disease mortality </a:t>
            </a:r>
            <a:r>
              <a:rPr lang="en-US" sz="4800" dirty="0" smtClean="0">
                <a:latin typeface="Calibri" panose="020F0502020204030204" pitchFamily="34" charset="0"/>
              </a:rPr>
              <a:t>rates of 23.2 </a:t>
            </a:r>
            <a:r>
              <a:rPr lang="en-US" sz="4800" dirty="0">
                <a:latin typeface="Calibri" panose="020F0502020204030204" pitchFamily="34" charset="0"/>
              </a:rPr>
              <a:t>- </a:t>
            </a:r>
            <a:r>
              <a:rPr lang="en-US" sz="4800" dirty="0" smtClean="0">
                <a:latin typeface="Calibri" panose="020F0502020204030204" pitchFamily="34" charset="0"/>
              </a:rPr>
              <a:t>49.6 percent are </a:t>
            </a:r>
            <a:r>
              <a:rPr lang="en-US" sz="4800" dirty="0">
                <a:latin typeface="Calibri" panose="020F0502020204030204" pitchFamily="34" charset="0"/>
              </a:rPr>
              <a:t>collocated with the Affluent </a:t>
            </a:r>
            <a:r>
              <a:rPr lang="en-US" sz="4800" dirty="0" smtClean="0">
                <a:latin typeface="Calibri" panose="020F0502020204030204" pitchFamily="34" charset="0"/>
              </a:rPr>
              <a:t>Empty</a:t>
            </a:r>
          </a:p>
          <a:p>
            <a:pPr algn="just">
              <a:lnSpc>
                <a:spcPct val="170000"/>
              </a:lnSpc>
              <a:buNone/>
            </a:pPr>
            <a:r>
              <a:rPr lang="en-US" sz="4800" dirty="0">
                <a:latin typeface="Calibri" panose="020F0502020204030204" pitchFamily="34" charset="0"/>
              </a:rPr>
              <a:t>Nesters  and Conservative Classics (Figure 11A</a:t>
            </a:r>
            <a:r>
              <a:rPr lang="en-US" sz="4800" dirty="0" smtClean="0">
                <a:latin typeface="Calibri" panose="020F0502020204030204" pitchFamily="34" charset="0"/>
              </a:rPr>
              <a:t>).</a:t>
            </a:r>
          </a:p>
          <a:p>
            <a:pPr algn="just">
              <a:lnSpc>
                <a:spcPct val="170000"/>
              </a:lnSpc>
              <a:buNone/>
            </a:pPr>
            <a:r>
              <a:rPr lang="en-US" sz="4800" dirty="0" smtClean="0">
                <a:latin typeface="Calibri" panose="020F0502020204030204" pitchFamily="34" charset="0"/>
              </a:rPr>
              <a:t>Disparities </a:t>
            </a:r>
            <a:r>
              <a:rPr lang="en-US" sz="4800" dirty="0">
                <a:latin typeface="Calibri" panose="020F0502020204030204" pitchFamily="34" charset="0"/>
              </a:rPr>
              <a:t>in </a:t>
            </a:r>
            <a:r>
              <a:rPr lang="en-US" sz="4800" dirty="0" smtClean="0">
                <a:latin typeface="Calibri" panose="020F0502020204030204" pitchFamily="34" charset="0"/>
              </a:rPr>
              <a:t>heart disease mortality are consistent with associated lifestage groups (Figure</a:t>
            </a:r>
          </a:p>
          <a:p>
            <a:pPr algn="just">
              <a:lnSpc>
                <a:spcPct val="170000"/>
              </a:lnSpc>
              <a:buNone/>
            </a:pPr>
            <a:r>
              <a:rPr lang="en-US" sz="4800" dirty="0" smtClean="0">
                <a:latin typeface="Calibri" panose="020F0502020204030204" pitchFamily="34" charset="0"/>
              </a:rPr>
              <a:t>11A and Table 1).</a:t>
            </a:r>
          </a:p>
          <a:p>
            <a:pPr algn="just">
              <a:lnSpc>
                <a:spcPct val="170000"/>
              </a:lnSpc>
              <a:buNone/>
            </a:pPr>
            <a:r>
              <a:rPr lang="en-US" sz="4800" dirty="0" smtClean="0">
                <a:latin typeface="Calibri" panose="020F0502020204030204" pitchFamily="34" charset="0"/>
              </a:rPr>
              <a:t>Ward 5 has high heart disease mortality and considered highly educated (Figures 11A -  11B).</a:t>
            </a:r>
          </a:p>
          <a:p>
            <a:pPr algn="just">
              <a:lnSpc>
                <a:spcPct val="170000"/>
              </a:lnSpc>
              <a:buNone/>
            </a:pPr>
            <a:r>
              <a:rPr lang="en-US" sz="4800" dirty="0" smtClean="0">
                <a:latin typeface="Calibri" panose="020F0502020204030204" pitchFamily="34" charset="0"/>
              </a:rPr>
              <a:t>Wards 7 and 8 have high heart disease mortality and considered to have some high school</a:t>
            </a:r>
          </a:p>
          <a:p>
            <a:pPr algn="just">
              <a:lnSpc>
                <a:spcPct val="170000"/>
              </a:lnSpc>
              <a:buNone/>
            </a:pPr>
            <a:r>
              <a:rPr lang="en-US" sz="4800" dirty="0" smtClean="0">
                <a:latin typeface="Calibri" panose="020F0502020204030204" pitchFamily="34" charset="0"/>
              </a:rPr>
              <a:t>education (</a:t>
            </a:r>
            <a:r>
              <a:rPr lang="en-US" sz="4800" dirty="0">
                <a:latin typeface="Calibri" panose="020F0502020204030204" pitchFamily="34" charset="0"/>
              </a:rPr>
              <a:t>Figures 11A -  11B</a:t>
            </a:r>
            <a:r>
              <a:rPr lang="en-US" sz="4800" dirty="0" smtClean="0">
                <a:latin typeface="Calibri" panose="020F0502020204030204" pitchFamily="34" charset="0"/>
              </a:rPr>
              <a:t>).</a:t>
            </a:r>
          </a:p>
          <a:p>
            <a:pPr algn="just">
              <a:lnSpc>
                <a:spcPct val="170000"/>
              </a:lnSpc>
              <a:buNone/>
            </a:pPr>
            <a:r>
              <a:rPr lang="en-US" sz="4800" dirty="0" smtClean="0">
                <a:latin typeface="Calibri" panose="020F0502020204030204" pitchFamily="34" charset="0"/>
              </a:rPr>
              <a:t>High heart disease mortality is collocated with both high and low levels of education.</a:t>
            </a:r>
          </a:p>
          <a:p>
            <a:pPr>
              <a:lnSpc>
                <a:spcPct val="170000"/>
              </a:lnSpc>
              <a:buNone/>
            </a:pPr>
            <a:endParaRPr lang="en-US" sz="2200" dirty="0" smtClean="0">
              <a:latin typeface="Calibri" panose="020F0502020204030204" pitchFamily="34" charset="0"/>
            </a:endParaRPr>
          </a:p>
          <a:p>
            <a:pPr>
              <a:lnSpc>
                <a:spcPct val="200000"/>
              </a:lnSpc>
              <a:buNone/>
            </a:pPr>
            <a:r>
              <a:rPr lang="en-US" sz="1200" dirty="0" smtClean="0">
                <a:latin typeface="Calibri" panose="020F0502020204030204" pitchFamily="34" charset="0"/>
              </a:rPr>
              <a:t>	</a:t>
            </a:r>
          </a:p>
          <a:p>
            <a:pPr>
              <a:lnSpc>
                <a:spcPct val="200000"/>
              </a:lnSpc>
              <a:buNone/>
            </a:pPr>
            <a:endParaRPr lang="en-US" sz="1200" dirty="0">
              <a:latin typeface="Calibri" panose="020F0502020204030204" pitchFamily="34" charset="0"/>
            </a:endParaRPr>
          </a:p>
          <a:p>
            <a:pPr>
              <a:lnSpc>
                <a:spcPct val="200000"/>
              </a:lnSpc>
              <a:buNone/>
            </a:pPr>
            <a:endParaRPr lang="en-US" sz="1000" dirty="0" smtClean="0">
              <a:latin typeface="Century Gothic"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a:t>FIGURES 11A, 11B AND TABLE 1: HEART DISEASE MORTALITY &amp; DOMINANT LIFESTAGE GROUPS, AND EDUCATION</a:t>
            </a:r>
          </a:p>
        </p:txBody>
      </p:sp>
      <p:sp>
        <p:nvSpPr>
          <p:cNvPr id="3" name="Text Placeholder 2"/>
          <p:cNvSpPr>
            <a:spLocks noGrp="1"/>
          </p:cNvSpPr>
          <p:nvPr>
            <p:ph type="body" idx="1"/>
          </p:nvPr>
        </p:nvSpPr>
        <p:spPr/>
        <p:txBody>
          <a:bodyPr/>
          <a:lstStyle/>
          <a:p>
            <a:r>
              <a:rPr lang="en-US" sz="1200" b="0" dirty="0" smtClean="0">
                <a:latin typeface="+mj-lt"/>
              </a:rPr>
              <a:t>Figure 11A: Heart Disease Mortality and Lifestage Groups, 2012 – 2015</a:t>
            </a:r>
            <a:endParaRPr lang="en-US" sz="1200" b="0" dirty="0">
              <a:latin typeface="+mj-lt"/>
            </a:endParaRPr>
          </a:p>
        </p:txBody>
      </p:sp>
      <p:sp>
        <p:nvSpPr>
          <p:cNvPr id="4" name="Text Placeholder 3"/>
          <p:cNvSpPr>
            <a:spLocks noGrp="1"/>
          </p:cNvSpPr>
          <p:nvPr>
            <p:ph type="body" sz="half" idx="3"/>
          </p:nvPr>
        </p:nvSpPr>
        <p:spPr/>
        <p:txBody>
          <a:bodyPr>
            <a:normAutofit/>
          </a:bodyPr>
          <a:lstStyle/>
          <a:p>
            <a:r>
              <a:rPr lang="en-US" sz="1200" b="0" dirty="0" smtClean="0">
                <a:latin typeface="+mj-lt"/>
              </a:rPr>
              <a:t>Figure 11B: Spatial Patterns of Education, 2015</a:t>
            </a:r>
            <a:endParaRPr lang="en-US" sz="1200" b="0" dirty="0">
              <a:latin typeface="+mj-lt"/>
            </a:endParaRP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endParaRPr lang="en-US" dirty="0" smtClean="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90800"/>
            <a:ext cx="37338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siawayg\Documents\2015 General Projects\DCEducation2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362200"/>
            <a:ext cx="39624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963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Table 1: Description of Lifestage Groups, 2015</a:t>
            </a:r>
            <a:endParaRPr lang="en-US" sz="2800" dirty="0"/>
          </a:p>
        </p:txBody>
      </p:sp>
      <p:sp>
        <p:nvSpPr>
          <p:cNvPr id="3" name="Content Placeholder 2"/>
          <p:cNvSpPr>
            <a:spLocks noGrp="1"/>
          </p:cNvSpPr>
          <p:nvPr>
            <p:ph idx="1"/>
          </p:nvPr>
        </p:nvSpPr>
        <p:spPr/>
        <p:txBody>
          <a:bodyPr/>
          <a:lstStyle/>
          <a:p>
            <a:pPr marL="0" indent="0">
              <a:buNone/>
            </a:pPr>
            <a:endParaRPr lang="en-US" sz="1200" dirty="0" smtClean="0">
              <a:latin typeface="Calibri" panose="020F0502020204030204" pitchFamily="34" charset="0"/>
            </a:endParaRP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19175973"/>
              </p:ext>
            </p:extLst>
          </p:nvPr>
        </p:nvGraphicFramePr>
        <p:xfrm>
          <a:off x="457200" y="1935163"/>
          <a:ext cx="8153400" cy="4247446"/>
        </p:xfrm>
        <a:graphic>
          <a:graphicData uri="http://schemas.openxmlformats.org/drawingml/2006/table">
            <a:tbl>
              <a:tblPr firstRow="1" firstCol="1" bandRow="1">
                <a:tableStyleId>{5C22544A-7EE6-4342-B048-85BDC9FD1C3A}</a:tableStyleId>
              </a:tblPr>
              <a:tblGrid>
                <a:gridCol w="1826718"/>
                <a:gridCol w="3415814"/>
                <a:gridCol w="1529691"/>
                <a:gridCol w="1381177"/>
              </a:tblGrid>
              <a:tr h="507165">
                <a:tc>
                  <a:txBody>
                    <a:bodyPr/>
                    <a:lstStyle/>
                    <a:p>
                      <a:pPr marL="0" marR="0">
                        <a:spcBef>
                          <a:spcPts val="0"/>
                        </a:spcBef>
                        <a:spcAft>
                          <a:spcPts val="0"/>
                        </a:spcAft>
                      </a:pPr>
                      <a:r>
                        <a:rPr lang="en-US" sz="800" dirty="0">
                          <a:effectLst/>
                        </a:rPr>
                        <a:t>Lifestage Group</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Selected Description</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Ethnicity</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Ward</a:t>
                      </a:r>
                      <a:endParaRPr lang="en-US" sz="1000" dirty="0">
                        <a:effectLst/>
                        <a:latin typeface="Times New Roman"/>
                        <a:ea typeface="Times New Roman"/>
                      </a:endParaRPr>
                    </a:p>
                  </a:txBody>
                  <a:tcPr marL="68580" marR="68580" marT="9525" marB="0"/>
                </a:tc>
              </a:tr>
              <a:tr h="810769">
                <a:tc>
                  <a:txBody>
                    <a:bodyPr/>
                    <a:lstStyle/>
                    <a:p>
                      <a:pPr marL="0" marR="0">
                        <a:spcBef>
                          <a:spcPts val="0"/>
                        </a:spcBef>
                        <a:spcAft>
                          <a:spcPts val="0"/>
                        </a:spcAft>
                      </a:pPr>
                      <a:r>
                        <a:rPr lang="en-US" sz="800" dirty="0">
                          <a:effectLst/>
                        </a:rPr>
                        <a:t> Young Achievers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Median HH Income: $91,104, Family Mix </a:t>
                      </a:r>
                      <a:endParaRPr lang="en-US" sz="1000" dirty="0">
                        <a:effectLst/>
                      </a:endParaRPr>
                    </a:p>
                    <a:p>
                      <a:pPr marL="0" marR="0">
                        <a:spcBef>
                          <a:spcPts val="0"/>
                        </a:spcBef>
                        <a:spcAft>
                          <a:spcPts val="0"/>
                        </a:spcAft>
                      </a:pPr>
                      <a:r>
                        <a:rPr lang="en-US" sz="800" dirty="0">
                          <a:effectLst/>
                        </a:rPr>
                        <a:t>-  Order from expedia.com </a:t>
                      </a:r>
                      <a:endParaRPr lang="en-US" sz="1000" dirty="0">
                        <a:effectLst/>
                      </a:endParaRPr>
                    </a:p>
                    <a:p>
                      <a:pPr marL="0" marR="0">
                        <a:spcBef>
                          <a:spcPts val="0"/>
                        </a:spcBef>
                        <a:spcAft>
                          <a:spcPts val="0"/>
                        </a:spcAft>
                      </a:pPr>
                      <a:r>
                        <a:rPr lang="en-US" sz="800" dirty="0">
                          <a:effectLst/>
                        </a:rPr>
                        <a:t>-  Go water skiing </a:t>
                      </a:r>
                      <a:endParaRPr lang="en-US" sz="1000" dirty="0">
                        <a:effectLst/>
                      </a:endParaRPr>
                    </a:p>
                    <a:p>
                      <a:pPr marL="0" marR="0">
                        <a:spcBef>
                          <a:spcPts val="0"/>
                        </a:spcBef>
                        <a:spcAft>
                          <a:spcPts val="0"/>
                        </a:spcAft>
                      </a:pPr>
                      <a:r>
                        <a:rPr lang="en-US" sz="800" dirty="0">
                          <a:effectLst/>
                        </a:rPr>
                        <a:t>-  Read The Economist </a:t>
                      </a:r>
                      <a:endParaRPr lang="en-US" sz="1000" dirty="0">
                        <a:effectLst/>
                      </a:endParaRPr>
                    </a:p>
                    <a:p>
                      <a:pPr marL="0" marR="0">
                        <a:spcBef>
                          <a:spcPts val="0"/>
                        </a:spcBef>
                        <a:spcAft>
                          <a:spcPts val="0"/>
                        </a:spcAft>
                      </a:pPr>
                      <a:r>
                        <a:rPr lang="en-US" sz="800" dirty="0">
                          <a:effectLst/>
                        </a:rPr>
                        <a:t>-  Watch Independent Film Channel </a:t>
                      </a:r>
                      <a:endParaRPr lang="en-US" sz="1000" dirty="0">
                        <a:effectLst/>
                      </a:endParaRPr>
                    </a:p>
                    <a:p>
                      <a:pPr marL="0" marR="0">
                        <a:spcBef>
                          <a:spcPts val="0"/>
                        </a:spcBef>
                        <a:spcAft>
                          <a:spcPts val="0"/>
                        </a:spcAft>
                      </a:pPr>
                      <a:r>
                        <a:rPr lang="en-US" sz="800" dirty="0">
                          <a:effectLst/>
                        </a:rPr>
                        <a:t>-  Audi A3</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White, Asian, Hispanic, Mix</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1, 2, 3, 4, 5, 6, 7, 8</a:t>
                      </a:r>
                      <a:endParaRPr lang="en-US" sz="1000" dirty="0">
                        <a:effectLst/>
                        <a:latin typeface="Times New Roman"/>
                        <a:ea typeface="Times New Roman"/>
                      </a:endParaRPr>
                    </a:p>
                  </a:txBody>
                  <a:tcPr marL="68580" marR="68580" marT="9525" marB="0"/>
                </a:tc>
              </a:tr>
              <a:tr h="810769">
                <a:tc>
                  <a:txBody>
                    <a:bodyPr/>
                    <a:lstStyle/>
                    <a:p>
                      <a:pPr marL="0" marR="0">
                        <a:spcBef>
                          <a:spcPts val="0"/>
                        </a:spcBef>
                        <a:spcAft>
                          <a:spcPts val="0"/>
                        </a:spcAft>
                      </a:pPr>
                      <a:r>
                        <a:rPr lang="en-US" sz="800" dirty="0">
                          <a:effectLst/>
                        </a:rPr>
                        <a:t>Sustaining Families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Median HH Income: $25,761,  Mostly w/ Kids</a:t>
                      </a:r>
                      <a:endParaRPr lang="en-US" sz="1000" dirty="0">
                        <a:effectLst/>
                      </a:endParaRPr>
                    </a:p>
                    <a:p>
                      <a:pPr marL="0" marR="0">
                        <a:spcBef>
                          <a:spcPts val="0"/>
                        </a:spcBef>
                        <a:spcAft>
                          <a:spcPts val="0"/>
                        </a:spcAft>
                      </a:pPr>
                      <a:r>
                        <a:rPr lang="en-US" sz="800" dirty="0">
                          <a:effectLst/>
                        </a:rPr>
                        <a:t>- In-home cosmetics purchase </a:t>
                      </a:r>
                      <a:endParaRPr lang="en-US" sz="1000" dirty="0">
                        <a:effectLst/>
                      </a:endParaRPr>
                    </a:p>
                    <a:p>
                      <a:pPr marL="0" marR="0">
                        <a:spcBef>
                          <a:spcPts val="0"/>
                        </a:spcBef>
                        <a:spcAft>
                          <a:spcPts val="0"/>
                        </a:spcAft>
                      </a:pPr>
                      <a:r>
                        <a:rPr lang="en-US" sz="800" dirty="0">
                          <a:effectLst/>
                        </a:rPr>
                        <a:t>- Domestic travel by bus </a:t>
                      </a:r>
                      <a:endParaRPr lang="en-US" sz="1000" dirty="0">
                        <a:effectLst/>
                      </a:endParaRPr>
                    </a:p>
                    <a:p>
                      <a:pPr marL="0" marR="0">
                        <a:spcBef>
                          <a:spcPts val="0"/>
                        </a:spcBef>
                        <a:spcAft>
                          <a:spcPts val="0"/>
                        </a:spcAft>
                      </a:pPr>
                      <a:r>
                        <a:rPr lang="en-US" sz="800" dirty="0">
                          <a:effectLst/>
                        </a:rPr>
                        <a:t>- Read Ebony </a:t>
                      </a:r>
                      <a:endParaRPr lang="en-US" sz="1000" dirty="0">
                        <a:effectLst/>
                      </a:endParaRPr>
                    </a:p>
                    <a:p>
                      <a:pPr marL="0" marR="0">
                        <a:spcBef>
                          <a:spcPts val="0"/>
                        </a:spcBef>
                        <a:spcAft>
                          <a:spcPts val="0"/>
                        </a:spcAft>
                      </a:pPr>
                      <a:r>
                        <a:rPr lang="en-US" sz="800" dirty="0">
                          <a:effectLst/>
                        </a:rPr>
                        <a:t>- Watch BET </a:t>
                      </a:r>
                      <a:endParaRPr lang="en-US" sz="1000" dirty="0">
                        <a:effectLst/>
                      </a:endParaRPr>
                    </a:p>
                    <a:p>
                      <a:pPr marL="0" marR="0">
                        <a:spcBef>
                          <a:spcPts val="0"/>
                        </a:spcBef>
                        <a:spcAft>
                          <a:spcPts val="0"/>
                        </a:spcAft>
                      </a:pPr>
                      <a:r>
                        <a:rPr lang="en-US" sz="800" dirty="0">
                          <a:effectLst/>
                        </a:rPr>
                        <a:t>- Nissan Pathfinder </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White, Black, Hispanic, Mix</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1, 6, 7, 8,</a:t>
                      </a:r>
                      <a:endParaRPr lang="en-US" sz="1000" dirty="0">
                        <a:effectLst/>
                        <a:latin typeface="Times New Roman"/>
                        <a:ea typeface="Times New Roman"/>
                      </a:endParaRPr>
                    </a:p>
                  </a:txBody>
                  <a:tcPr marL="68580" marR="68580" marT="9525" marB="0"/>
                </a:tc>
              </a:tr>
              <a:tr h="810769">
                <a:tc>
                  <a:txBody>
                    <a:bodyPr/>
                    <a:lstStyle/>
                    <a:p>
                      <a:pPr marL="0" marR="0">
                        <a:spcBef>
                          <a:spcPts val="0"/>
                        </a:spcBef>
                        <a:spcAft>
                          <a:spcPts val="0"/>
                        </a:spcAft>
                      </a:pPr>
                      <a:r>
                        <a:rPr lang="en-US" sz="800" dirty="0">
                          <a:effectLst/>
                        </a:rPr>
                        <a:t>Affluent Empty Nests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Median HH Income: $121,186,  HH w/o Kids</a:t>
                      </a:r>
                      <a:endParaRPr lang="en-US" sz="1000" dirty="0">
                        <a:effectLst/>
                      </a:endParaRPr>
                    </a:p>
                    <a:p>
                      <a:pPr marL="0" marR="0">
                        <a:spcBef>
                          <a:spcPts val="0"/>
                        </a:spcBef>
                        <a:spcAft>
                          <a:spcPts val="0"/>
                        </a:spcAft>
                      </a:pPr>
                      <a:r>
                        <a:rPr lang="en-US" sz="800" dirty="0">
                          <a:effectLst/>
                        </a:rPr>
                        <a:t>-  Shop at Saks Fifth Ave. </a:t>
                      </a:r>
                      <a:endParaRPr lang="en-US" sz="1000" dirty="0">
                        <a:effectLst/>
                      </a:endParaRPr>
                    </a:p>
                    <a:p>
                      <a:pPr marL="0" marR="0">
                        <a:spcBef>
                          <a:spcPts val="0"/>
                        </a:spcBef>
                        <a:spcAft>
                          <a:spcPts val="0"/>
                        </a:spcAft>
                      </a:pPr>
                      <a:r>
                        <a:rPr lang="en-US" sz="800" dirty="0">
                          <a:effectLst/>
                        </a:rPr>
                        <a:t>-  Belong to a country club </a:t>
                      </a:r>
                      <a:endParaRPr lang="en-US" sz="1000" dirty="0">
                        <a:effectLst/>
                      </a:endParaRPr>
                    </a:p>
                    <a:p>
                      <a:pPr marL="0" marR="0">
                        <a:spcBef>
                          <a:spcPts val="0"/>
                        </a:spcBef>
                        <a:spcAft>
                          <a:spcPts val="0"/>
                        </a:spcAft>
                      </a:pPr>
                      <a:r>
                        <a:rPr lang="en-US" sz="800" dirty="0">
                          <a:effectLst/>
                        </a:rPr>
                        <a:t>-  Read Conde Nast Traveler </a:t>
                      </a:r>
                      <a:endParaRPr lang="en-US" sz="1000" dirty="0">
                        <a:effectLst/>
                      </a:endParaRPr>
                    </a:p>
                    <a:p>
                      <a:pPr marL="0" marR="0">
                        <a:spcBef>
                          <a:spcPts val="0"/>
                        </a:spcBef>
                        <a:spcAft>
                          <a:spcPts val="0"/>
                        </a:spcAft>
                      </a:pPr>
                      <a:r>
                        <a:rPr lang="en-US" sz="800" dirty="0">
                          <a:effectLst/>
                        </a:rPr>
                        <a:t>-  Watch Golf Channel </a:t>
                      </a:r>
                      <a:endParaRPr lang="en-US" sz="1000" dirty="0">
                        <a:effectLst/>
                      </a:endParaRPr>
                    </a:p>
                    <a:p>
                      <a:pPr marL="0" marR="0">
                        <a:spcBef>
                          <a:spcPts val="0"/>
                        </a:spcBef>
                        <a:spcAft>
                          <a:spcPts val="0"/>
                        </a:spcAft>
                      </a:pPr>
                      <a:r>
                        <a:rPr lang="en-US" sz="800" dirty="0">
                          <a:effectLst/>
                        </a:rPr>
                        <a:t>-  Mercedes SL Class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White, Asian, Mix</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1, 2, 3, 4, 5, 6 7</a:t>
                      </a:r>
                      <a:endParaRPr lang="en-US" sz="1000" dirty="0">
                        <a:effectLst/>
                        <a:latin typeface="Times New Roman"/>
                        <a:ea typeface="Times New Roman"/>
                      </a:endParaRPr>
                    </a:p>
                  </a:txBody>
                  <a:tcPr marL="68580" marR="68580" marT="9525" marB="0"/>
                </a:tc>
              </a:tr>
              <a:tr h="810769">
                <a:tc>
                  <a:txBody>
                    <a:bodyPr/>
                    <a:lstStyle/>
                    <a:p>
                      <a:pPr marL="0" marR="0">
                        <a:spcBef>
                          <a:spcPts val="0"/>
                        </a:spcBef>
                        <a:spcAft>
                          <a:spcPts val="0"/>
                        </a:spcAft>
                      </a:pPr>
                      <a:r>
                        <a:rPr lang="en-US" sz="800" dirty="0">
                          <a:effectLst/>
                        </a:rPr>
                        <a:t>Conservative  Classics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Median HH Income: $59,750,  Mostly w/o Kids</a:t>
                      </a:r>
                      <a:endParaRPr lang="en-US" sz="1000" dirty="0">
                        <a:effectLst/>
                      </a:endParaRPr>
                    </a:p>
                    <a:p>
                      <a:pPr marL="0" marR="0">
                        <a:spcBef>
                          <a:spcPts val="0"/>
                        </a:spcBef>
                        <a:spcAft>
                          <a:spcPts val="0"/>
                        </a:spcAft>
                      </a:pPr>
                      <a:r>
                        <a:rPr lang="en-US" sz="800" dirty="0">
                          <a:effectLst/>
                        </a:rPr>
                        <a:t>-  Shop at Costco </a:t>
                      </a:r>
                      <a:endParaRPr lang="en-US" sz="1000" dirty="0">
                        <a:effectLst/>
                      </a:endParaRPr>
                    </a:p>
                    <a:p>
                      <a:pPr marL="0" marR="0">
                        <a:spcBef>
                          <a:spcPts val="0"/>
                        </a:spcBef>
                        <a:spcAft>
                          <a:spcPts val="0"/>
                        </a:spcAft>
                      </a:pPr>
                      <a:r>
                        <a:rPr lang="en-US" sz="800" dirty="0">
                          <a:effectLst/>
                        </a:rPr>
                        <a:t>-  Buy classical music </a:t>
                      </a:r>
                      <a:endParaRPr lang="en-US" sz="1000" dirty="0">
                        <a:effectLst/>
                      </a:endParaRPr>
                    </a:p>
                    <a:p>
                      <a:pPr marL="0" marR="0">
                        <a:spcBef>
                          <a:spcPts val="0"/>
                        </a:spcBef>
                        <a:spcAft>
                          <a:spcPts val="0"/>
                        </a:spcAft>
                      </a:pPr>
                      <a:r>
                        <a:rPr lang="en-US" sz="800" dirty="0">
                          <a:effectLst/>
                        </a:rPr>
                        <a:t>-  Read Harper's Bazaar </a:t>
                      </a:r>
                      <a:endParaRPr lang="en-US" sz="1000" dirty="0">
                        <a:effectLst/>
                      </a:endParaRPr>
                    </a:p>
                    <a:p>
                      <a:pPr marL="0" marR="0">
                        <a:spcBef>
                          <a:spcPts val="0"/>
                        </a:spcBef>
                        <a:spcAft>
                          <a:spcPts val="0"/>
                        </a:spcAft>
                      </a:pPr>
                      <a:r>
                        <a:rPr lang="en-US" sz="800" dirty="0">
                          <a:effectLst/>
                        </a:rPr>
                        <a:t>-  Watch BBC America </a:t>
                      </a:r>
                      <a:endParaRPr lang="en-US" sz="1000" dirty="0">
                        <a:effectLst/>
                      </a:endParaRPr>
                    </a:p>
                    <a:p>
                      <a:pPr marL="0" marR="0">
                        <a:spcBef>
                          <a:spcPts val="0"/>
                        </a:spcBef>
                        <a:spcAft>
                          <a:spcPts val="0"/>
                        </a:spcAft>
                      </a:pPr>
                      <a:r>
                        <a:rPr lang="en-US" sz="800" dirty="0">
                          <a:effectLst/>
                        </a:rPr>
                        <a:t>-  Lexus LX</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White, Black, Asian, Hispanic</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2, 3, 4, 5, 7</a:t>
                      </a:r>
                      <a:endParaRPr lang="en-US" sz="1000" dirty="0">
                        <a:effectLst/>
                        <a:latin typeface="Times New Roman"/>
                        <a:ea typeface="Times New Roman"/>
                      </a:endParaRPr>
                    </a:p>
                  </a:txBody>
                  <a:tcPr marL="68580" marR="68580" marT="9525" marB="0"/>
                </a:tc>
              </a:tr>
              <a:tr h="410595">
                <a:tc>
                  <a:txBody>
                    <a:bodyPr/>
                    <a:lstStyle/>
                    <a:p>
                      <a:pPr marL="0" marR="0">
                        <a:spcBef>
                          <a:spcPts val="0"/>
                        </a:spcBef>
                        <a:spcAft>
                          <a:spcPts val="0"/>
                        </a:spcAft>
                      </a:pPr>
                      <a:r>
                        <a:rPr lang="en-US" sz="800" dirty="0">
                          <a:effectLst/>
                        </a:rPr>
                        <a:t>Young Accumulators</a:t>
                      </a:r>
                      <a:endParaRPr lang="en-US" sz="1000" dirty="0">
                        <a:effectLst/>
                      </a:endParaRPr>
                    </a:p>
                    <a:p>
                      <a:pPr marL="0" marR="0">
                        <a:spcBef>
                          <a:spcPts val="0"/>
                        </a:spcBef>
                        <a:spcAft>
                          <a:spcPts val="0"/>
                        </a:spcAft>
                      </a:pPr>
                      <a:r>
                        <a:rPr lang="en-US" sz="800" dirty="0">
                          <a:effectLst/>
                        </a:rPr>
                        <a:t>(subgroup)</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Median HH Income: $74,570, Ethnically diverse and college educated</a:t>
                      </a:r>
                      <a:endParaRPr lang="en-US" sz="1000" dirty="0">
                        <a:effectLst/>
                      </a:endParaRPr>
                    </a:p>
                    <a:p>
                      <a:pPr marL="0" marR="0">
                        <a:spcBef>
                          <a:spcPts val="0"/>
                        </a:spcBef>
                        <a:spcAft>
                          <a:spcPts val="0"/>
                        </a:spcAft>
                      </a:pPr>
                      <a:r>
                        <a:rPr lang="en-US" sz="800" dirty="0">
                          <a:effectLst/>
                        </a:rPr>
                        <a:t>- Live in mid-sized homes in suburban or exurban areas</a:t>
                      </a:r>
                      <a:endParaRPr lang="en-US" sz="1000" dirty="0">
                        <a:effectLst/>
                      </a:endParaRPr>
                    </a:p>
                    <a:p>
                      <a:pPr marL="0" marR="0" indent="0">
                        <a:spcBef>
                          <a:spcPts val="0"/>
                        </a:spcBef>
                        <a:spcAft>
                          <a:spcPts val="0"/>
                        </a:spcAft>
                        <a:buFontTx/>
                        <a:buNone/>
                      </a:pPr>
                      <a:r>
                        <a:rPr lang="en-US" sz="800" dirty="0" smtClean="0">
                          <a:effectLst/>
                        </a:rPr>
                        <a:t>- Favor </a:t>
                      </a:r>
                      <a:r>
                        <a:rPr lang="en-US" sz="800" dirty="0">
                          <a:effectLst/>
                        </a:rPr>
                        <a:t>outdoor sports, campers, powerboats, </a:t>
                      </a:r>
                      <a:r>
                        <a:rPr lang="en-US" sz="800" dirty="0" smtClean="0">
                          <a:effectLst/>
                        </a:rPr>
                        <a:t>motorcycles</a:t>
                      </a:r>
                    </a:p>
                    <a:p>
                      <a:pPr marL="0" marR="0" indent="0">
                        <a:spcBef>
                          <a:spcPts val="0"/>
                        </a:spcBef>
                        <a:spcAft>
                          <a:spcPts val="0"/>
                        </a:spcAft>
                        <a:buFontTx/>
                        <a:buNone/>
                      </a:pPr>
                      <a:r>
                        <a:rPr lang="en-US" sz="800" dirty="0" smtClean="0">
                          <a:effectLst/>
                          <a:latin typeface="Times New Roman"/>
                          <a:ea typeface="Times New Roman"/>
                        </a:rPr>
                        <a:t>- Media</a:t>
                      </a:r>
                      <a:r>
                        <a:rPr lang="en-US" sz="800" baseline="0" dirty="0" smtClean="0">
                          <a:effectLst/>
                          <a:latin typeface="Times New Roman"/>
                          <a:ea typeface="Times New Roman"/>
                        </a:rPr>
                        <a:t> tastes l</a:t>
                      </a:r>
                      <a:r>
                        <a:rPr lang="en-US" sz="800" dirty="0" smtClean="0">
                          <a:effectLst/>
                          <a:latin typeface="Times New Roman"/>
                          <a:ea typeface="Times New Roman"/>
                        </a:rPr>
                        <a:t>ean towards cable networks targeted to children and teenagers</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a:t>
                      </a:r>
                      <a:endParaRPr lang="en-US" sz="1000" dirty="0">
                        <a:effectLst/>
                        <a:latin typeface="Times New Roman"/>
                        <a:ea typeface="Times New Roman"/>
                      </a:endParaRPr>
                    </a:p>
                  </a:txBody>
                  <a:tcPr marL="68580" marR="68580" marT="9525" marB="0"/>
                </a:tc>
                <a:tc>
                  <a:txBody>
                    <a:bodyPr/>
                    <a:lstStyle/>
                    <a:p>
                      <a:pPr marL="0" marR="0">
                        <a:spcBef>
                          <a:spcPts val="0"/>
                        </a:spcBef>
                        <a:spcAft>
                          <a:spcPts val="0"/>
                        </a:spcAft>
                      </a:pPr>
                      <a:r>
                        <a:rPr lang="en-US" sz="800" dirty="0">
                          <a:effectLst/>
                        </a:rPr>
                        <a:t>1, 4, 5, 6, 7</a:t>
                      </a:r>
                      <a:endParaRPr lang="en-US" sz="1000" dirty="0">
                        <a:effectLst/>
                        <a:latin typeface="Times New Roman"/>
                        <a:ea typeface="Times New Roman"/>
                      </a:endParaRPr>
                    </a:p>
                  </a:txBody>
                  <a:tcPr marL="68580" marR="68580" marT="9525" marB="0"/>
                </a:tc>
              </a:tr>
            </a:tbl>
          </a:graphicData>
        </a:graphic>
      </p:graphicFrame>
    </p:spTree>
    <p:extLst>
      <p:ext uri="{BB962C8B-B14F-4D97-AF65-F5344CB8AC3E}">
        <p14:creationId xmlns:p14="http://schemas.microsoft.com/office/powerpoint/2010/main" val="703475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pPr algn="ctr"/>
            <a:r>
              <a:rPr lang="en-US" sz="2800" dirty="0" smtClean="0"/>
              <a:t>FIGURES 12 – 13: SPATIAL PATTERNS OF DIABETES</a:t>
            </a:r>
            <a:endParaRPr lang="en-US" sz="2800" dirty="0"/>
          </a:p>
        </p:txBody>
      </p:sp>
      <p:sp>
        <p:nvSpPr>
          <p:cNvPr id="3" name="Content Placeholder 2"/>
          <p:cNvSpPr>
            <a:spLocks noGrp="1"/>
          </p:cNvSpPr>
          <p:nvPr>
            <p:ph idx="1"/>
          </p:nvPr>
        </p:nvSpPr>
        <p:spPr>
          <a:xfrm>
            <a:off x="457200" y="1935480"/>
            <a:ext cx="8229600" cy="3855720"/>
          </a:xfrm>
        </p:spPr>
        <p:txBody>
          <a:bodyPr>
            <a:normAutofit/>
          </a:bodyPr>
          <a:lstStyle/>
          <a:p>
            <a:pPr>
              <a:lnSpc>
                <a:spcPct val="200000"/>
              </a:lnSpc>
              <a:buNone/>
            </a:pPr>
            <a:r>
              <a:rPr lang="en-US" sz="1200" dirty="0">
                <a:latin typeface="Calibri" panose="020F0502020204030204" pitchFamily="34" charset="0"/>
              </a:rPr>
              <a:t>H</a:t>
            </a:r>
            <a:r>
              <a:rPr lang="en-US" sz="1200" dirty="0" smtClean="0">
                <a:latin typeface="Calibri" panose="020F0502020204030204" pitchFamily="34" charset="0"/>
              </a:rPr>
              <a:t>igh </a:t>
            </a:r>
            <a:r>
              <a:rPr lang="en-US" sz="1200" dirty="0">
                <a:latin typeface="Calibri" panose="020F0502020204030204" pitchFamily="34" charset="0"/>
              </a:rPr>
              <a:t>diabetes </a:t>
            </a:r>
            <a:r>
              <a:rPr lang="en-US" sz="1200" dirty="0" smtClean="0">
                <a:latin typeface="Calibri" panose="020F0502020204030204" pitchFamily="34" charset="0"/>
              </a:rPr>
              <a:t>incidence - collocated </a:t>
            </a:r>
            <a:r>
              <a:rPr lang="en-US" sz="1200" dirty="0">
                <a:latin typeface="Calibri" panose="020F0502020204030204" pitchFamily="34" charset="0"/>
              </a:rPr>
              <a:t>with high heart disease incidence in Wards 5, 7, 8, and parts of 4 and </a:t>
            </a:r>
            <a:r>
              <a:rPr lang="en-US" sz="1200" dirty="0" smtClean="0">
                <a:latin typeface="Calibri" panose="020F0502020204030204" pitchFamily="34" charset="0"/>
              </a:rPr>
              <a:t>6</a:t>
            </a:r>
          </a:p>
          <a:p>
            <a:pPr>
              <a:lnSpc>
                <a:spcPct val="200000"/>
              </a:lnSpc>
              <a:buNone/>
            </a:pPr>
            <a:r>
              <a:rPr lang="en-US" sz="1200" dirty="0">
                <a:latin typeface="Calibri" panose="020F0502020204030204" pitchFamily="34" charset="0"/>
              </a:rPr>
              <a:t>zip </a:t>
            </a:r>
            <a:r>
              <a:rPr lang="en-US" sz="1200" dirty="0" smtClean="0">
                <a:latin typeface="Calibri" panose="020F0502020204030204" pitchFamily="34" charset="0"/>
              </a:rPr>
              <a:t>codes (Figures 12 – 13).</a:t>
            </a:r>
          </a:p>
          <a:p>
            <a:pPr>
              <a:lnSpc>
                <a:spcPct val="200000"/>
              </a:lnSpc>
              <a:buNone/>
            </a:pPr>
            <a:r>
              <a:rPr lang="en-US" sz="1200" dirty="0">
                <a:latin typeface="Calibri" panose="020F0502020204030204" pitchFamily="34" charset="0"/>
              </a:rPr>
              <a:t>Low diabetes </a:t>
            </a:r>
            <a:r>
              <a:rPr lang="en-US" sz="1200" dirty="0" smtClean="0">
                <a:latin typeface="Calibri" panose="020F0502020204030204" pitchFamily="34" charset="0"/>
              </a:rPr>
              <a:t>incidence - collocated </a:t>
            </a:r>
            <a:r>
              <a:rPr lang="en-US" sz="1200" dirty="0">
                <a:latin typeface="Calibri" panose="020F0502020204030204" pitchFamily="34" charset="0"/>
              </a:rPr>
              <a:t>with  low incidence of heart disease in Wards 3 and parts of </a:t>
            </a:r>
            <a:r>
              <a:rPr lang="en-US" sz="1200" dirty="0" smtClean="0">
                <a:latin typeface="Calibri" panose="020F0502020204030204" pitchFamily="34" charset="0"/>
              </a:rPr>
              <a:t> Wards 1</a:t>
            </a:r>
            <a:r>
              <a:rPr lang="en-US" sz="1200" dirty="0">
                <a:latin typeface="Calibri" panose="020F0502020204030204" pitchFamily="34" charset="0"/>
              </a:rPr>
              <a:t>, 2, 4, and 6 zip </a:t>
            </a:r>
            <a:r>
              <a:rPr lang="en-US" sz="1200" dirty="0" smtClean="0">
                <a:latin typeface="Calibri" panose="020F0502020204030204" pitchFamily="34" charset="0"/>
              </a:rPr>
              <a:t>codes</a:t>
            </a:r>
          </a:p>
          <a:p>
            <a:pPr>
              <a:lnSpc>
                <a:spcPct val="200000"/>
              </a:lnSpc>
              <a:buNone/>
            </a:pPr>
            <a:r>
              <a:rPr lang="en-US" sz="1200" dirty="0">
                <a:latin typeface="Calibri" panose="020F0502020204030204" pitchFamily="34" charset="0"/>
              </a:rPr>
              <a:t>(Figure 12). </a:t>
            </a:r>
            <a:endParaRPr lang="en-US" sz="1200" dirty="0" smtClean="0">
              <a:latin typeface="Calibri" panose="020F0502020204030204" pitchFamily="34" charset="0"/>
            </a:endParaRPr>
          </a:p>
          <a:p>
            <a:pPr>
              <a:lnSpc>
                <a:spcPct val="200000"/>
              </a:lnSpc>
              <a:buNone/>
            </a:pPr>
            <a:r>
              <a:rPr lang="en-US" sz="1200" dirty="0" smtClean="0">
                <a:latin typeface="Calibri" panose="020F0502020204030204" pitchFamily="34" charset="0"/>
              </a:rPr>
              <a:t>Spatial </a:t>
            </a:r>
            <a:r>
              <a:rPr lang="en-US" sz="1200" dirty="0">
                <a:latin typeface="Calibri" panose="020F0502020204030204" pitchFamily="34" charset="0"/>
              </a:rPr>
              <a:t>patterns of high and low incidence of  heart disease and diabetes are </a:t>
            </a:r>
            <a:r>
              <a:rPr lang="en-US" sz="1200" dirty="0" smtClean="0">
                <a:latin typeface="Calibri" panose="020F0502020204030204" pitchFamily="34" charset="0"/>
              </a:rPr>
              <a:t>concurrent in Wards 1, 4, 5, 6, 7 and 8 zip codes </a:t>
            </a:r>
          </a:p>
          <a:p>
            <a:pPr>
              <a:lnSpc>
                <a:spcPct val="200000"/>
              </a:lnSpc>
              <a:buNone/>
            </a:pPr>
            <a:r>
              <a:rPr lang="en-US" sz="1200" dirty="0">
                <a:latin typeface="Calibri" panose="020F0502020204030204" pitchFamily="34" charset="0"/>
              </a:rPr>
              <a:t>(Figure 12</a:t>
            </a:r>
            <a:r>
              <a:rPr lang="en-US" sz="1200" dirty="0" smtClean="0">
                <a:latin typeface="Calibri" panose="020F0502020204030204" pitchFamily="34" charset="0"/>
              </a:rPr>
              <a:t>).</a:t>
            </a:r>
          </a:p>
          <a:p>
            <a:pPr>
              <a:lnSpc>
                <a:spcPct val="200000"/>
              </a:lnSpc>
              <a:buNone/>
            </a:pPr>
            <a:r>
              <a:rPr lang="en-US" sz="1200" dirty="0" smtClean="0">
                <a:latin typeface="Calibri" panose="020F0502020204030204" pitchFamily="34" charset="0"/>
              </a:rPr>
              <a:t>Hot spot analysis of Diabetes is consistent with spatial patterns of Heart Disease (Figures 12 - 13).</a:t>
            </a:r>
          </a:p>
          <a:p>
            <a:pPr>
              <a:lnSpc>
                <a:spcPct val="200000"/>
              </a:lnSpc>
              <a:buNone/>
            </a:pPr>
            <a:r>
              <a:rPr lang="en-US" sz="1200" dirty="0" smtClean="0">
                <a:latin typeface="Calibri" panose="020F0502020204030204" pitchFamily="34" charset="0"/>
              </a:rPr>
              <a:t>Hot Spots: variations </a:t>
            </a:r>
            <a:r>
              <a:rPr lang="en-US" sz="1200" dirty="0">
                <a:latin typeface="Calibri" panose="020F0502020204030204" pitchFamily="34" charset="0"/>
              </a:rPr>
              <a:t>in spatial patterns of D</a:t>
            </a:r>
            <a:r>
              <a:rPr lang="en-US" sz="1200" dirty="0" smtClean="0">
                <a:latin typeface="Calibri" panose="020F0502020204030204" pitchFamily="34" charset="0"/>
              </a:rPr>
              <a:t>iabetes and Heart Disease are not due to chance (Figure 13).</a:t>
            </a:r>
          </a:p>
          <a:p>
            <a:pPr>
              <a:lnSpc>
                <a:spcPct val="200000"/>
              </a:lnSpc>
              <a:buNone/>
            </a:pPr>
            <a:r>
              <a:rPr lang="en-US" sz="1200" dirty="0" smtClean="0">
                <a:latin typeface="Calibri" panose="020F0502020204030204" pitchFamily="34" charset="0"/>
              </a:rPr>
              <a:t>Provides level of uncertainty for evidence-based public health decision making.</a:t>
            </a:r>
            <a:r>
              <a:rPr lang="en-US" sz="1200" dirty="0" smtClean="0">
                <a:latin typeface="Century Gothic" pitchFamily="34" charset="0"/>
              </a:rPr>
              <a:t>	</a:t>
            </a:r>
          </a:p>
          <a:p>
            <a:pPr>
              <a:lnSpc>
                <a:spcPct val="200000"/>
              </a:lnSpc>
              <a:buNone/>
            </a:pPr>
            <a:endParaRPr lang="en-US" sz="1200" dirty="0">
              <a:latin typeface="Century Gothic"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Autofit/>
          </a:bodyPr>
          <a:lstStyle/>
          <a:p>
            <a:pPr algn="ctr"/>
            <a:r>
              <a:rPr lang="en-US" sz="2800" dirty="0" smtClean="0"/>
              <a:t>FIGURES 12 – 13: HEART DISEASE , 2012 AND DIABETES, 2011</a:t>
            </a:r>
            <a:endParaRPr lang="en-US" sz="2800" dirty="0"/>
          </a:p>
        </p:txBody>
      </p:sp>
      <p:sp>
        <p:nvSpPr>
          <p:cNvPr id="5" name="Text Placeholder 4"/>
          <p:cNvSpPr>
            <a:spLocks noGrp="1"/>
          </p:cNvSpPr>
          <p:nvPr>
            <p:ph type="body" idx="1"/>
          </p:nvPr>
        </p:nvSpPr>
        <p:spPr/>
        <p:txBody>
          <a:bodyPr/>
          <a:lstStyle/>
          <a:p>
            <a:pPr algn="ctr"/>
            <a:r>
              <a:rPr lang="en-US" sz="1200" b="0" dirty="0" smtClean="0">
                <a:latin typeface="+mj-lt"/>
              </a:rPr>
              <a:t>Figure 12: Spatial Distribution of Diabetes and Heart Disease</a:t>
            </a:r>
            <a:endParaRPr lang="en-US" sz="1200" b="0" dirty="0">
              <a:latin typeface="+mj-lt"/>
            </a:endParaRPr>
          </a:p>
        </p:txBody>
      </p:sp>
      <p:sp>
        <p:nvSpPr>
          <p:cNvPr id="6" name="Text Placeholder 5"/>
          <p:cNvSpPr>
            <a:spLocks noGrp="1"/>
          </p:cNvSpPr>
          <p:nvPr>
            <p:ph type="body" sz="half" idx="3"/>
          </p:nvPr>
        </p:nvSpPr>
        <p:spPr/>
        <p:txBody>
          <a:bodyPr>
            <a:normAutofit/>
          </a:bodyPr>
          <a:lstStyle/>
          <a:p>
            <a:pPr algn="ctr"/>
            <a:r>
              <a:rPr lang="en-US" sz="1200" b="0" dirty="0" smtClean="0">
                <a:latin typeface="Calibri" panose="020F0502020204030204" pitchFamily="34" charset="0"/>
              </a:rPr>
              <a:t>Figure 13: Hot Spot Analysis of Diabetes, 2011</a:t>
            </a:r>
            <a:endParaRPr lang="en-US" sz="1200" b="0" dirty="0">
              <a:latin typeface="Calibri" panose="020F0502020204030204" pitchFamily="34" charset="0"/>
            </a:endParaRPr>
          </a:p>
        </p:txBody>
      </p:sp>
      <p:pic>
        <p:nvPicPr>
          <p:cNvPr id="9" name="Picture 24" descr="Description: Z:\2014 Christine\HeartDisease12Diabetes11.jpg"/>
          <p:cNvPicPr>
            <a:picLocks noGrp="1" noChangeAspect="1" noChangeArrowheads="1"/>
          </p:cNvPicPr>
          <p:nvPr>
            <p:ph sz="quarter" idx="2"/>
          </p:nvPr>
        </p:nvPicPr>
        <p:blipFill rotWithShape="1">
          <a:blip r:embed="rId2" cstate="print"/>
          <a:srcRect l="10670" t="14241" r="2624" b="7490"/>
          <a:stretch/>
        </p:blipFill>
        <p:spPr bwMode="auto">
          <a:xfrm>
            <a:off x="713356" y="2362201"/>
            <a:ext cx="3168532" cy="3710796"/>
          </a:xfrm>
          <a:prstGeom prst="rect">
            <a:avLst/>
          </a:prstGeom>
          <a:noFill/>
          <a:ln w="9525">
            <a:noFill/>
            <a:miter lim="800000"/>
            <a:headEnd/>
            <a:tailEnd/>
          </a:ln>
        </p:spPr>
      </p:pic>
      <p:pic>
        <p:nvPicPr>
          <p:cNvPr id="10" name="Picture 18" descr="Description: Z:\2014 Christine\Diabetes11Hotspots.jpg"/>
          <p:cNvPicPr>
            <a:picLocks noGrp="1" noChangeAspect="1" noChangeArrowheads="1"/>
          </p:cNvPicPr>
          <p:nvPr>
            <p:ph sz="quarter" idx="4"/>
          </p:nvPr>
        </p:nvPicPr>
        <p:blipFill rotWithShape="1">
          <a:blip r:embed="rId3" cstate="print"/>
          <a:srcRect l="10154" t="14494" r="3337" b="7043"/>
          <a:stretch/>
        </p:blipFill>
        <p:spPr bwMode="auto">
          <a:xfrm>
            <a:off x="4876800" y="2384755"/>
            <a:ext cx="3505200" cy="37054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04088"/>
            <a:ext cx="8229600" cy="667512"/>
          </a:xfrm>
        </p:spPr>
        <p:txBody>
          <a:bodyPr>
            <a:normAutofit/>
          </a:bodyPr>
          <a:lstStyle/>
          <a:p>
            <a:pPr algn="ctr"/>
            <a:r>
              <a:rPr lang="en-US" sz="2800" dirty="0" smtClean="0"/>
              <a:t>FIGURES 14 – 15: OBESITY AND HEART DISEASE</a:t>
            </a:r>
            <a:endParaRPr lang="en-US" sz="2800" dirty="0"/>
          </a:p>
        </p:txBody>
      </p:sp>
      <p:sp>
        <p:nvSpPr>
          <p:cNvPr id="8" name="Content Placeholder 7"/>
          <p:cNvSpPr>
            <a:spLocks noGrp="1"/>
          </p:cNvSpPr>
          <p:nvPr>
            <p:ph idx="1"/>
          </p:nvPr>
        </p:nvSpPr>
        <p:spPr>
          <a:xfrm>
            <a:off x="457200" y="1752600"/>
            <a:ext cx="8229600" cy="3429000"/>
          </a:xfrm>
        </p:spPr>
        <p:txBody>
          <a:bodyPr>
            <a:normAutofit/>
          </a:bodyPr>
          <a:lstStyle/>
          <a:p>
            <a:pPr marL="0" indent="0" algn="just">
              <a:lnSpc>
                <a:spcPct val="200000"/>
              </a:lnSpc>
              <a:buNone/>
            </a:pPr>
            <a:r>
              <a:rPr lang="en-US" sz="1200" dirty="0" smtClean="0">
                <a:latin typeface="Calibri" panose="020F0502020204030204" pitchFamily="34" charset="0"/>
              </a:rPr>
              <a:t>High </a:t>
            </a:r>
            <a:r>
              <a:rPr lang="en-US" sz="1200" dirty="0">
                <a:latin typeface="Calibri" panose="020F0502020204030204" pitchFamily="34" charset="0"/>
              </a:rPr>
              <a:t>obesity rates (Red to Brown Polygons) at 0.3 - 0.4 </a:t>
            </a:r>
            <a:r>
              <a:rPr lang="en-US" sz="1200" dirty="0" smtClean="0">
                <a:latin typeface="Calibri" panose="020F0502020204030204" pitchFamily="34" charset="0"/>
              </a:rPr>
              <a:t>percent (Figure 14).</a:t>
            </a:r>
          </a:p>
          <a:p>
            <a:pPr marL="0" indent="0" algn="just">
              <a:lnSpc>
                <a:spcPct val="200000"/>
              </a:lnSpc>
              <a:buNone/>
            </a:pPr>
            <a:r>
              <a:rPr lang="en-US" sz="1200" dirty="0" smtClean="0">
                <a:latin typeface="Calibri" panose="020F0502020204030204" pitchFamily="34" charset="0"/>
              </a:rPr>
              <a:t>Collocated </a:t>
            </a:r>
            <a:r>
              <a:rPr lang="en-US" sz="1200" dirty="0">
                <a:latin typeface="Calibri" panose="020F0502020204030204" pitchFamily="34" charset="0"/>
              </a:rPr>
              <a:t>with high heart disease incidence (Dark to Light Blue Dots) at 0.9 – 2.7 percent in Wards 4, 5, 7, 8 and parts of 6 zip </a:t>
            </a:r>
            <a:r>
              <a:rPr lang="en-US" sz="1200" dirty="0" smtClean="0">
                <a:latin typeface="Calibri" panose="020F0502020204030204" pitchFamily="34" charset="0"/>
              </a:rPr>
              <a:t>codes (Figure 14). </a:t>
            </a:r>
          </a:p>
          <a:p>
            <a:pPr marL="0" indent="0" algn="just">
              <a:lnSpc>
                <a:spcPct val="200000"/>
              </a:lnSpc>
              <a:buNone/>
            </a:pPr>
            <a:r>
              <a:rPr lang="en-US" sz="1200" dirty="0">
                <a:latin typeface="Calibri" panose="020F0502020204030204" pitchFamily="34" charset="0"/>
              </a:rPr>
              <a:t>Low obesity incidence (Light Brown to Yellow Polygons) at 0.0 to 0.8 </a:t>
            </a:r>
            <a:r>
              <a:rPr lang="en-US" sz="1200" dirty="0" smtClean="0">
                <a:latin typeface="Calibri" panose="020F0502020204030204" pitchFamily="34" charset="0"/>
              </a:rPr>
              <a:t>percent.</a:t>
            </a:r>
          </a:p>
          <a:p>
            <a:pPr marL="0" indent="0" algn="just">
              <a:lnSpc>
                <a:spcPct val="200000"/>
              </a:lnSpc>
              <a:buNone/>
            </a:pPr>
            <a:r>
              <a:rPr lang="en-US" sz="1200" dirty="0" smtClean="0">
                <a:latin typeface="Calibri" panose="020F0502020204030204" pitchFamily="34" charset="0"/>
              </a:rPr>
              <a:t>Collocated </a:t>
            </a:r>
            <a:r>
              <a:rPr lang="en-US" sz="1200" dirty="0">
                <a:latin typeface="Calibri" panose="020F0502020204030204" pitchFamily="34" charset="0"/>
              </a:rPr>
              <a:t>with low incidence of heart disease (Graduated Green Dots) in Wards 3 and parts of 1, 2, 4 and 6 zip codes. </a:t>
            </a:r>
            <a:endParaRPr lang="en-US" sz="1200" dirty="0" smtClean="0">
              <a:latin typeface="Calibri" panose="020F0502020204030204" pitchFamily="34" charset="0"/>
            </a:endParaRPr>
          </a:p>
          <a:p>
            <a:pPr marL="0" indent="0" algn="just">
              <a:lnSpc>
                <a:spcPct val="200000"/>
              </a:lnSpc>
              <a:buNone/>
            </a:pPr>
            <a:r>
              <a:rPr lang="en-US" sz="1200" dirty="0">
                <a:latin typeface="Calibri" panose="020F0502020204030204" pitchFamily="34" charset="0"/>
              </a:rPr>
              <a:t>Spatial patterns of high and low incidence of heart disease and obesity are concurrent.</a:t>
            </a:r>
          </a:p>
          <a:p>
            <a:pPr marL="0" indent="0" algn="just">
              <a:lnSpc>
                <a:spcPct val="200000"/>
              </a:lnSpc>
              <a:buNone/>
            </a:pPr>
            <a:r>
              <a:rPr lang="en-US" sz="1200" dirty="0" smtClean="0">
                <a:latin typeface="Calibri" panose="020F0502020204030204" pitchFamily="34" charset="0"/>
              </a:rPr>
              <a:t>Disparities in spatial patterns and  hotspots of obesity are not due to chance (Figure 15).</a:t>
            </a:r>
          </a:p>
          <a:p>
            <a:pPr marL="0" indent="0" algn="just">
              <a:lnSpc>
                <a:spcPct val="200000"/>
              </a:lnSpc>
              <a:buNone/>
            </a:pPr>
            <a:r>
              <a:rPr lang="en-US" sz="1200" dirty="0" smtClean="0">
                <a:latin typeface="Calibri" panose="020F0502020204030204" pitchFamily="34" charset="0"/>
              </a:rPr>
              <a:t> </a:t>
            </a:r>
            <a:endParaRPr lang="en-US" sz="1200" dirty="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4080848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pPr algn="ctr"/>
            <a:r>
              <a:rPr lang="en-US" sz="2800" dirty="0" smtClean="0"/>
              <a:t>FIGURES 14 – 15: HEART DISEASE, 2012 &amp; OBESITY, 2011-2012</a:t>
            </a:r>
            <a:endParaRPr lang="en-US" sz="2800" dirty="0"/>
          </a:p>
        </p:txBody>
      </p:sp>
      <p:sp>
        <p:nvSpPr>
          <p:cNvPr id="4" name="Text Placeholder 3"/>
          <p:cNvSpPr>
            <a:spLocks noGrp="1"/>
          </p:cNvSpPr>
          <p:nvPr>
            <p:ph type="body" idx="1"/>
          </p:nvPr>
        </p:nvSpPr>
        <p:spPr/>
        <p:txBody>
          <a:bodyPr/>
          <a:lstStyle/>
          <a:p>
            <a:pPr algn="ctr"/>
            <a:r>
              <a:rPr lang="en-US" sz="1200" b="0" dirty="0" smtClean="0">
                <a:latin typeface="+mj-lt"/>
              </a:rPr>
              <a:t>Figure 14: Spatial Distribution of Heart Disease, 2012, and Obesity, 2011-2012</a:t>
            </a:r>
            <a:endParaRPr lang="en-US" sz="1200" b="0" dirty="0">
              <a:latin typeface="+mj-lt"/>
            </a:endParaRPr>
          </a:p>
        </p:txBody>
      </p:sp>
      <p:sp>
        <p:nvSpPr>
          <p:cNvPr id="5" name="Text Placeholder 4"/>
          <p:cNvSpPr>
            <a:spLocks noGrp="1"/>
          </p:cNvSpPr>
          <p:nvPr>
            <p:ph type="body" sz="half" idx="3"/>
          </p:nvPr>
        </p:nvSpPr>
        <p:spPr/>
        <p:txBody>
          <a:bodyPr>
            <a:normAutofit/>
          </a:bodyPr>
          <a:lstStyle/>
          <a:p>
            <a:pPr algn="ctr"/>
            <a:r>
              <a:rPr lang="en-US" sz="1200" b="0" dirty="0" smtClean="0">
                <a:latin typeface="+mj-lt"/>
              </a:rPr>
              <a:t>Figure 15: Hot Spot Analysis of Obesity, 2011</a:t>
            </a:r>
            <a:endParaRPr lang="en-US" sz="1200" b="0" dirty="0">
              <a:latin typeface="+mj-lt"/>
            </a:endParaRPr>
          </a:p>
        </p:txBody>
      </p:sp>
      <p:pic>
        <p:nvPicPr>
          <p:cNvPr id="16386"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bwMode="auto">
          <a:xfrm>
            <a:off x="481786" y="2514600"/>
            <a:ext cx="3991015" cy="384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8" descr="Description: Z:\2014 Christine\Obesity1112Hotspots.jpg"/>
          <p:cNvPicPr>
            <a:picLocks noGrp="1" noChangeAspect="1" noChangeArrowheads="1"/>
          </p:cNvPicPr>
          <p:nvPr>
            <p:ph sz="quarter" idx="4"/>
          </p:nvPr>
        </p:nvPicPr>
        <p:blipFill rotWithShape="1">
          <a:blip r:embed="rId3" cstate="print"/>
          <a:srcRect l="10532" t="8173" r="2997" b="7714"/>
          <a:stretch/>
        </p:blipFill>
        <p:spPr bwMode="auto">
          <a:xfrm>
            <a:off x="5105400" y="2544792"/>
            <a:ext cx="3505200" cy="38560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04088"/>
            <a:ext cx="8229600" cy="515112"/>
          </a:xfrm>
        </p:spPr>
        <p:txBody>
          <a:bodyPr>
            <a:normAutofit/>
          </a:bodyPr>
          <a:lstStyle/>
          <a:p>
            <a:pPr algn="ctr"/>
            <a:r>
              <a:rPr lang="en-US" sz="2800" dirty="0" smtClean="0"/>
              <a:t>FIGURES 16 – 17: OVERWEIGHT &amp; HEART DISEASE</a:t>
            </a:r>
            <a:endParaRPr lang="en-US" sz="2800" dirty="0"/>
          </a:p>
        </p:txBody>
      </p:sp>
      <p:sp>
        <p:nvSpPr>
          <p:cNvPr id="6" name="Content Placeholder 5"/>
          <p:cNvSpPr>
            <a:spLocks noGrp="1"/>
          </p:cNvSpPr>
          <p:nvPr>
            <p:ph idx="1"/>
          </p:nvPr>
        </p:nvSpPr>
        <p:spPr>
          <a:xfrm>
            <a:off x="381000" y="1447800"/>
            <a:ext cx="8229600" cy="3657600"/>
          </a:xfrm>
        </p:spPr>
        <p:txBody>
          <a:bodyPr>
            <a:normAutofit/>
          </a:bodyPr>
          <a:lstStyle/>
          <a:p>
            <a:pPr marL="0" indent="0">
              <a:lnSpc>
                <a:spcPct val="200000"/>
              </a:lnSpc>
              <a:buNone/>
            </a:pPr>
            <a:r>
              <a:rPr lang="en-US" sz="1200" dirty="0" smtClean="0">
                <a:latin typeface="Calibri" panose="020F0502020204030204" pitchFamily="34" charset="0"/>
              </a:rPr>
              <a:t>High </a:t>
            </a:r>
            <a:r>
              <a:rPr lang="en-US" sz="1200" dirty="0">
                <a:latin typeface="Calibri" panose="020F0502020204030204" pitchFamily="34" charset="0"/>
              </a:rPr>
              <a:t>overweight rates (Brown Polygons) at 0.4 </a:t>
            </a:r>
            <a:r>
              <a:rPr lang="en-US" sz="1200" dirty="0" smtClean="0">
                <a:latin typeface="Calibri" panose="020F0502020204030204" pitchFamily="34" charset="0"/>
              </a:rPr>
              <a:t>percent.</a:t>
            </a:r>
          </a:p>
          <a:p>
            <a:pPr marL="0" indent="0">
              <a:lnSpc>
                <a:spcPct val="200000"/>
              </a:lnSpc>
              <a:buNone/>
            </a:pPr>
            <a:r>
              <a:rPr lang="en-US" sz="1200" dirty="0" smtClean="0">
                <a:latin typeface="Calibri" panose="020F0502020204030204" pitchFamily="34" charset="0"/>
              </a:rPr>
              <a:t>Collocated </a:t>
            </a:r>
            <a:r>
              <a:rPr lang="en-US" sz="1200" dirty="0">
                <a:latin typeface="Calibri" panose="020F0502020204030204" pitchFamily="34" charset="0"/>
              </a:rPr>
              <a:t>with high heart disease incidence (Dark to Light Blue Dots) at 0.9 – 2.7 percent in parts of Wards 4, 5, 6, 7, and 8 zip </a:t>
            </a:r>
            <a:r>
              <a:rPr lang="en-US" sz="1200" dirty="0" smtClean="0">
                <a:latin typeface="Calibri" panose="020F0502020204030204" pitchFamily="34" charset="0"/>
              </a:rPr>
              <a:t>codes (Figure 16). </a:t>
            </a:r>
          </a:p>
          <a:p>
            <a:pPr marL="0" indent="0">
              <a:lnSpc>
                <a:spcPct val="200000"/>
              </a:lnSpc>
              <a:buNone/>
            </a:pPr>
            <a:r>
              <a:rPr lang="en-US" sz="1200" dirty="0">
                <a:latin typeface="Calibri" panose="020F0502020204030204" pitchFamily="34" charset="0"/>
              </a:rPr>
              <a:t>Low percentages of overweight (Light Brown to Yellow Polygons) at 0.1 to 0.3 </a:t>
            </a:r>
            <a:r>
              <a:rPr lang="en-US" sz="1200" dirty="0" smtClean="0">
                <a:latin typeface="Calibri" panose="020F0502020204030204" pitchFamily="34" charset="0"/>
              </a:rPr>
              <a:t>percent (Figure 16).</a:t>
            </a:r>
          </a:p>
          <a:p>
            <a:pPr marL="0" indent="0">
              <a:lnSpc>
                <a:spcPct val="200000"/>
              </a:lnSpc>
              <a:buNone/>
            </a:pPr>
            <a:r>
              <a:rPr lang="en-US" sz="1200" dirty="0">
                <a:latin typeface="Calibri" panose="020F0502020204030204" pitchFamily="34" charset="0"/>
              </a:rPr>
              <a:t>C</a:t>
            </a:r>
            <a:r>
              <a:rPr lang="en-US" sz="1200" dirty="0" smtClean="0">
                <a:latin typeface="Calibri" panose="020F0502020204030204" pitchFamily="34" charset="0"/>
              </a:rPr>
              <a:t>ollocated </a:t>
            </a:r>
            <a:r>
              <a:rPr lang="en-US" sz="1200" dirty="0">
                <a:latin typeface="Calibri" panose="020F0502020204030204" pitchFamily="34" charset="0"/>
              </a:rPr>
              <a:t>with low incidence of heart disease (Graduated Green Dots) in Wards 1, 2, 3, 4, and 6 zip </a:t>
            </a:r>
            <a:r>
              <a:rPr lang="en-US" sz="1200" dirty="0" smtClean="0">
                <a:latin typeface="Calibri" panose="020F0502020204030204" pitchFamily="34" charset="0"/>
              </a:rPr>
              <a:t>codes (Figure 16).</a:t>
            </a:r>
          </a:p>
          <a:p>
            <a:pPr marL="0" indent="0">
              <a:lnSpc>
                <a:spcPct val="200000"/>
              </a:lnSpc>
              <a:buNone/>
            </a:pPr>
            <a:r>
              <a:rPr lang="en-US" sz="1200" dirty="0" smtClean="0">
                <a:latin typeface="Calibri" panose="020F0502020204030204" pitchFamily="34" charset="0"/>
              </a:rPr>
              <a:t>Hotspots of overweight (Figure 17) and Obesity (Figure 15) are </a:t>
            </a:r>
            <a:r>
              <a:rPr lang="en-US" sz="1200" dirty="0">
                <a:latin typeface="Calibri" panose="020F0502020204030204" pitchFamily="34" charset="0"/>
              </a:rPr>
              <a:t>concurrent in </a:t>
            </a:r>
            <a:r>
              <a:rPr lang="en-US" sz="1200" dirty="0" smtClean="0">
                <a:latin typeface="Calibri" panose="020F0502020204030204" pitchFamily="34" charset="0"/>
              </a:rPr>
              <a:t>Ward 5 and northwest corner of Ward 7.</a:t>
            </a:r>
          </a:p>
          <a:p>
            <a:pPr marL="0" indent="0">
              <a:lnSpc>
                <a:spcPct val="200000"/>
              </a:lnSpc>
              <a:buNone/>
            </a:pPr>
            <a:r>
              <a:rPr lang="en-US" sz="1200" dirty="0">
                <a:latin typeface="Calibri" panose="020F0502020204030204" pitchFamily="34" charset="0"/>
              </a:rPr>
              <a:t>Statistically insignificant spots </a:t>
            </a:r>
            <a:r>
              <a:rPr lang="en-US" sz="1200" dirty="0" smtClean="0">
                <a:latin typeface="Calibri" panose="020F0502020204030204" pitchFamily="34" charset="0"/>
              </a:rPr>
              <a:t>(Yellow Polygons) of Overweight are shown in the rest of the Wards while hotspots (Red Polygons) are located in the center and east at 95% Confidence (Figure 17).</a:t>
            </a:r>
          </a:p>
          <a:p>
            <a:pPr marL="0" indent="0">
              <a:lnSpc>
                <a:spcPct val="200000"/>
              </a:lnSpc>
              <a:buNone/>
            </a:pPr>
            <a:endParaRPr lang="en-US" sz="1200" dirty="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3911395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Autofit/>
          </a:bodyPr>
          <a:lstStyle/>
          <a:p>
            <a:pPr algn="ctr"/>
            <a:r>
              <a:rPr lang="en-US" sz="2800" dirty="0" smtClean="0"/>
              <a:t>FIGURES 16 – 17: HEART DISEASE, 2012  &amp; OVERWEIGHT, 2011-2012</a:t>
            </a:r>
            <a:endParaRPr lang="en-US" sz="2800" dirty="0"/>
          </a:p>
        </p:txBody>
      </p:sp>
      <p:sp>
        <p:nvSpPr>
          <p:cNvPr id="4" name="Text Placeholder 3"/>
          <p:cNvSpPr>
            <a:spLocks noGrp="1"/>
          </p:cNvSpPr>
          <p:nvPr>
            <p:ph type="body" idx="1"/>
          </p:nvPr>
        </p:nvSpPr>
        <p:spPr/>
        <p:txBody>
          <a:bodyPr/>
          <a:lstStyle/>
          <a:p>
            <a:pPr algn="ctr"/>
            <a:r>
              <a:rPr lang="en-US" sz="1200" b="0" dirty="0" smtClean="0">
                <a:latin typeface="+mj-lt"/>
              </a:rPr>
              <a:t>Figure 16: Spatial Distribution of Heart Disease, 2012 and Overweight, 2011-2012</a:t>
            </a:r>
            <a:endParaRPr lang="en-US" sz="1200" b="0" dirty="0">
              <a:latin typeface="+mj-lt"/>
            </a:endParaRPr>
          </a:p>
        </p:txBody>
      </p:sp>
      <p:sp>
        <p:nvSpPr>
          <p:cNvPr id="5" name="Text Placeholder 4"/>
          <p:cNvSpPr>
            <a:spLocks noGrp="1"/>
          </p:cNvSpPr>
          <p:nvPr>
            <p:ph type="body" sz="half" idx="3"/>
          </p:nvPr>
        </p:nvSpPr>
        <p:spPr/>
        <p:txBody>
          <a:bodyPr>
            <a:normAutofit/>
          </a:bodyPr>
          <a:lstStyle/>
          <a:p>
            <a:pPr algn="ctr"/>
            <a:r>
              <a:rPr lang="en-US" sz="1200" b="0" dirty="0" smtClean="0">
                <a:latin typeface="+mj-lt"/>
              </a:rPr>
              <a:t>Figure 17: Hot Spot Analysis  of Overweight, 2011-2012</a:t>
            </a:r>
            <a:endParaRPr lang="en-US" sz="1200" b="0" dirty="0">
              <a:latin typeface="+mj-lt"/>
            </a:endParaRPr>
          </a:p>
        </p:txBody>
      </p:sp>
      <p:pic>
        <p:nvPicPr>
          <p:cNvPr id="17410"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bwMode="auto">
          <a:xfrm>
            <a:off x="529954" y="2514600"/>
            <a:ext cx="3894680" cy="384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6"/>
          <p:cNvPicPr>
            <a:picLocks noGrp="1" noChangeAspect="1" noChangeArrowheads="1"/>
          </p:cNvPicPr>
          <p:nvPr>
            <p:ph sz="quarter" idx="4"/>
          </p:nvPr>
        </p:nvPicPr>
        <p:blipFill>
          <a:blip r:embed="rId3" cstate="print"/>
          <a:stretch>
            <a:fillRect/>
          </a:stretch>
        </p:blipFill>
        <p:spPr bwMode="auto">
          <a:xfrm>
            <a:off x="4871099" y="2514600"/>
            <a:ext cx="3589627" cy="3846513"/>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04088"/>
            <a:ext cx="8229600" cy="972312"/>
          </a:xfrm>
        </p:spPr>
        <p:txBody>
          <a:bodyPr>
            <a:normAutofit/>
          </a:bodyPr>
          <a:lstStyle/>
          <a:p>
            <a:pPr algn="ctr"/>
            <a:r>
              <a:rPr lang="en-US" sz="2800" dirty="0" smtClean="0"/>
              <a:t>FIGURES 18 - 19: SMOKING, HEART DISEASE AND FOOD DESERTS</a:t>
            </a:r>
            <a:endParaRPr lang="en-US" sz="2800" dirty="0"/>
          </a:p>
        </p:txBody>
      </p:sp>
      <p:sp>
        <p:nvSpPr>
          <p:cNvPr id="6" name="Content Placeholder 5"/>
          <p:cNvSpPr>
            <a:spLocks noGrp="1"/>
          </p:cNvSpPr>
          <p:nvPr>
            <p:ph idx="1"/>
          </p:nvPr>
        </p:nvSpPr>
        <p:spPr>
          <a:xfrm>
            <a:off x="457200" y="1935480"/>
            <a:ext cx="8229600" cy="4617720"/>
          </a:xfrm>
        </p:spPr>
        <p:txBody>
          <a:bodyPr>
            <a:normAutofit/>
          </a:bodyPr>
          <a:lstStyle/>
          <a:p>
            <a:pPr marL="0" indent="0">
              <a:lnSpc>
                <a:spcPct val="200000"/>
              </a:lnSpc>
              <a:buNone/>
            </a:pPr>
            <a:r>
              <a:rPr lang="en-US" sz="1200" dirty="0" smtClean="0">
                <a:latin typeface="Calibri" panose="020F0502020204030204" pitchFamily="34" charset="0"/>
              </a:rPr>
              <a:t>Proxy variable for smoking: annual average cigarettes expenditures per household in the District (Figure 18).</a:t>
            </a:r>
          </a:p>
          <a:p>
            <a:pPr marL="0" indent="0">
              <a:lnSpc>
                <a:spcPct val="200000"/>
              </a:lnSpc>
              <a:buNone/>
            </a:pPr>
            <a:r>
              <a:rPr lang="en-US" sz="1200" dirty="0">
                <a:latin typeface="Calibri" panose="020F0502020204030204" pitchFamily="34" charset="0"/>
              </a:rPr>
              <a:t>Average </a:t>
            </a:r>
            <a:r>
              <a:rPr lang="en-US" sz="1300" dirty="0">
                <a:latin typeface="Calibri" panose="020F0502020204030204" pitchFamily="34" charset="0"/>
              </a:rPr>
              <a:t>annual</a:t>
            </a:r>
            <a:r>
              <a:rPr lang="en-US" sz="1200" dirty="0">
                <a:latin typeface="Calibri" panose="020F0502020204030204" pitchFamily="34" charset="0"/>
              </a:rPr>
              <a:t> cigarette expenditures (Green Polygons) </a:t>
            </a:r>
            <a:r>
              <a:rPr lang="en-US" sz="1200" dirty="0" smtClean="0">
                <a:latin typeface="Calibri" panose="020F0502020204030204" pitchFamily="34" charset="0"/>
              </a:rPr>
              <a:t>- highest </a:t>
            </a:r>
            <a:r>
              <a:rPr lang="en-US" sz="1200" dirty="0">
                <a:latin typeface="Calibri" panose="020F0502020204030204" pitchFamily="34" charset="0"/>
              </a:rPr>
              <a:t>among households in Ward 8 zip codes, and parts of Wards 1, 2, 3, 5, 6 and 7 zip codes </a:t>
            </a:r>
            <a:r>
              <a:rPr lang="en-US" sz="1200" dirty="0" smtClean="0">
                <a:latin typeface="Calibri" panose="020F0502020204030204" pitchFamily="34" charset="0"/>
              </a:rPr>
              <a:t>.</a:t>
            </a:r>
          </a:p>
          <a:p>
            <a:pPr marL="0" indent="0">
              <a:lnSpc>
                <a:spcPct val="200000"/>
              </a:lnSpc>
              <a:buNone/>
            </a:pPr>
            <a:r>
              <a:rPr lang="en-US" sz="1200" dirty="0">
                <a:latin typeface="Calibri" panose="020F0502020204030204" pitchFamily="34" charset="0"/>
              </a:rPr>
              <a:t>Lower average annual cigarette </a:t>
            </a:r>
            <a:r>
              <a:rPr lang="en-US" sz="1200" dirty="0" smtClean="0">
                <a:latin typeface="Calibri" panose="020F0502020204030204" pitchFamily="34" charset="0"/>
              </a:rPr>
              <a:t>expenditures - shown </a:t>
            </a:r>
            <a:r>
              <a:rPr lang="en-US" sz="1200" dirty="0">
                <a:latin typeface="Calibri" panose="020F0502020204030204" pitchFamily="34" charset="0"/>
              </a:rPr>
              <a:t>in parts of all Ward zip codes. </a:t>
            </a:r>
            <a:endParaRPr lang="en-US" sz="1200" dirty="0" smtClean="0">
              <a:latin typeface="Calibri" panose="020F0502020204030204" pitchFamily="34" charset="0"/>
            </a:endParaRPr>
          </a:p>
          <a:p>
            <a:pPr marL="0" indent="0">
              <a:lnSpc>
                <a:spcPct val="200000"/>
              </a:lnSpc>
              <a:buNone/>
            </a:pPr>
            <a:r>
              <a:rPr lang="en-US" sz="1200" dirty="0" smtClean="0">
                <a:latin typeface="Calibri" panose="020F0502020204030204" pitchFamily="34" charset="0"/>
              </a:rPr>
              <a:t>Ward zip </a:t>
            </a:r>
            <a:r>
              <a:rPr lang="en-US" sz="1200" dirty="0">
                <a:latin typeface="Calibri" panose="020F0502020204030204" pitchFamily="34" charset="0"/>
              </a:rPr>
              <a:t>codes </a:t>
            </a:r>
            <a:r>
              <a:rPr lang="en-US" sz="1200" dirty="0" smtClean="0">
                <a:latin typeface="Calibri" panose="020F0502020204030204" pitchFamily="34" charset="0"/>
              </a:rPr>
              <a:t>with higher cigarettes  expenditures </a:t>
            </a:r>
            <a:r>
              <a:rPr lang="en-US" sz="1200" dirty="0">
                <a:latin typeface="Calibri" panose="020F0502020204030204" pitchFamily="34" charset="0"/>
              </a:rPr>
              <a:t>(Wards 4, 5, 6, 7, and </a:t>
            </a:r>
            <a:r>
              <a:rPr lang="en-US" sz="1200" dirty="0" smtClean="0">
                <a:latin typeface="Calibri" panose="020F0502020204030204" pitchFamily="34" charset="0"/>
              </a:rPr>
              <a:t>8) </a:t>
            </a:r>
            <a:r>
              <a:rPr lang="en-US" sz="1200" dirty="0">
                <a:latin typeface="Calibri" panose="020F0502020204030204" pitchFamily="34" charset="0"/>
              </a:rPr>
              <a:t>parallel those with high heart disease incidence and mortality. </a:t>
            </a:r>
            <a:endParaRPr lang="en-US" sz="1200" dirty="0" smtClean="0">
              <a:latin typeface="Calibri" panose="020F0502020204030204" pitchFamily="34" charset="0"/>
            </a:endParaRPr>
          </a:p>
          <a:p>
            <a:pPr marL="0" indent="0">
              <a:lnSpc>
                <a:spcPct val="220000"/>
              </a:lnSpc>
              <a:buNone/>
            </a:pPr>
            <a:r>
              <a:rPr lang="en-US" sz="1200" dirty="0" smtClean="0">
                <a:latin typeface="Calibri" panose="020F0502020204030204" pitchFamily="34" charset="0"/>
              </a:rPr>
              <a:t>Hot </a:t>
            </a:r>
            <a:r>
              <a:rPr lang="en-US" sz="1200" dirty="0">
                <a:latin typeface="Calibri" panose="020F0502020204030204" pitchFamily="34" charset="0"/>
              </a:rPr>
              <a:t>spots of heart disease are collocated with high cigarette expenditures in Wards 1, 2, 5, 6, 7, and 8. </a:t>
            </a:r>
            <a:endParaRPr lang="en-US" sz="1200" dirty="0" smtClean="0">
              <a:latin typeface="Calibri" panose="020F0502020204030204" pitchFamily="34" charset="0"/>
            </a:endParaRPr>
          </a:p>
          <a:p>
            <a:pPr marL="0" indent="0">
              <a:lnSpc>
                <a:spcPct val="220000"/>
              </a:lnSpc>
              <a:buNone/>
            </a:pPr>
            <a:r>
              <a:rPr lang="en-US" sz="1200" dirty="0" smtClean="0">
                <a:latin typeface="Calibri" panose="020F0502020204030204" pitchFamily="34" charset="0"/>
              </a:rPr>
              <a:t>Food deserts are located </a:t>
            </a:r>
            <a:r>
              <a:rPr lang="en-US" sz="1200" dirty="0">
                <a:latin typeface="Calibri" panose="020F0502020204030204" pitchFamily="34" charset="0"/>
              </a:rPr>
              <a:t>in Wards 1, 2, 4, 5, 6, 7, and 8 zip codes but absent in Ward 3 zip </a:t>
            </a:r>
            <a:r>
              <a:rPr lang="en-US" sz="1200" dirty="0" smtClean="0">
                <a:latin typeface="Calibri" panose="020F0502020204030204" pitchFamily="34" charset="0"/>
              </a:rPr>
              <a:t>codes (Figure 19). </a:t>
            </a:r>
            <a:endParaRPr lang="en-US" sz="1200" dirty="0">
              <a:latin typeface="Calibri" panose="020F0502020204030204" pitchFamily="34" charset="0"/>
            </a:endParaRPr>
          </a:p>
          <a:p>
            <a:pPr marL="0" indent="0">
              <a:lnSpc>
                <a:spcPct val="220000"/>
              </a:lnSpc>
              <a:buNone/>
            </a:pPr>
            <a:r>
              <a:rPr lang="en-US" sz="1200" dirty="0">
                <a:latin typeface="Calibri" panose="020F0502020204030204" pitchFamily="34" charset="0"/>
              </a:rPr>
              <a:t>Hotspots of heart disease incidence (Figure 8) - collocated with food deserts in parts of Wards 1, 2, 4, 5, 6, 7, and 8 zip codes (Figure 19). </a:t>
            </a:r>
          </a:p>
          <a:p>
            <a:pPr marL="0" indent="0">
              <a:lnSpc>
                <a:spcPct val="220000"/>
              </a:lnSpc>
              <a:buNone/>
            </a:pPr>
            <a:r>
              <a:rPr lang="en-US" sz="1200" dirty="0">
                <a:latin typeface="Calibri" panose="020F0502020204030204" pitchFamily="34" charset="0"/>
              </a:rPr>
              <a:t>Spatial patterns of Wards with food deserts are consistent with spatial patterns of high heart disease incidence and mortality.</a:t>
            </a:r>
          </a:p>
          <a:p>
            <a:pPr marL="0" indent="0">
              <a:lnSpc>
                <a:spcPct val="220000"/>
              </a:lnSpc>
              <a:buNone/>
            </a:pPr>
            <a:endParaRPr lang="en-US" sz="1200" dirty="0">
              <a:latin typeface="Calibri" panose="020F0502020204030204" pitchFamily="34" charset="0"/>
            </a:endParaRPr>
          </a:p>
          <a:p>
            <a:pPr marL="0" indent="0">
              <a:lnSpc>
                <a:spcPct val="220000"/>
              </a:lnSpc>
              <a:buNone/>
            </a:pPr>
            <a:endParaRPr lang="en-US" sz="1200" dirty="0">
              <a:latin typeface="Calibri" panose="020F0502020204030204" pitchFamily="34" charset="0"/>
            </a:endParaRPr>
          </a:p>
        </p:txBody>
      </p:sp>
    </p:spTree>
    <p:extLst>
      <p:ext uri="{BB962C8B-B14F-4D97-AF65-F5344CB8AC3E}">
        <p14:creationId xmlns:p14="http://schemas.microsoft.com/office/powerpoint/2010/main" val="39600119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FIGURES 18 - 19: SMOKING, HEART DISEASE AND FOOD DESERTS</a:t>
            </a:r>
          </a:p>
        </p:txBody>
      </p:sp>
      <p:sp>
        <p:nvSpPr>
          <p:cNvPr id="3" name="Text Placeholder 2"/>
          <p:cNvSpPr>
            <a:spLocks noGrp="1"/>
          </p:cNvSpPr>
          <p:nvPr>
            <p:ph type="body" idx="1"/>
          </p:nvPr>
        </p:nvSpPr>
        <p:spPr/>
        <p:txBody>
          <a:bodyPr/>
          <a:lstStyle/>
          <a:p>
            <a:r>
              <a:rPr lang="en-US" sz="1200" b="0" dirty="0" smtClean="0">
                <a:latin typeface="+mj-lt"/>
              </a:rPr>
              <a:t>Figure 18:Cigarette Expenditures, </a:t>
            </a:r>
            <a:r>
              <a:rPr lang="en-US" sz="1200" b="0" dirty="0">
                <a:latin typeface="+mj-lt"/>
              </a:rPr>
              <a:t>2014 </a:t>
            </a:r>
          </a:p>
        </p:txBody>
      </p:sp>
      <p:sp>
        <p:nvSpPr>
          <p:cNvPr id="4" name="Text Placeholder 3"/>
          <p:cNvSpPr>
            <a:spLocks noGrp="1"/>
          </p:cNvSpPr>
          <p:nvPr>
            <p:ph type="body" sz="half" idx="3"/>
          </p:nvPr>
        </p:nvSpPr>
        <p:spPr/>
        <p:txBody>
          <a:bodyPr>
            <a:normAutofit/>
          </a:bodyPr>
          <a:lstStyle/>
          <a:p>
            <a:r>
              <a:rPr lang="en-US" sz="1200" b="0" dirty="0">
                <a:latin typeface="+mj-lt"/>
              </a:rPr>
              <a:t>Figure 19: </a:t>
            </a:r>
            <a:r>
              <a:rPr lang="en-US" sz="1200" b="0" dirty="0" smtClean="0">
                <a:latin typeface="+mj-lt"/>
              </a:rPr>
              <a:t>Food Deserts, </a:t>
            </a:r>
            <a:r>
              <a:rPr lang="en-US" sz="1200" b="0" dirty="0">
                <a:latin typeface="+mj-lt"/>
              </a:rPr>
              <a:t>2014</a:t>
            </a: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endParaRPr lang="en-US" dirty="0" smtClean="0"/>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19400"/>
            <a:ext cx="40386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43200"/>
            <a:ext cx="3810000" cy="344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18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a:bodyPr>
          <a:lstStyle/>
          <a:p>
            <a:pPr algn="ctr"/>
            <a:r>
              <a:rPr lang="en-US" sz="2800" dirty="0" smtClean="0"/>
              <a:t>FIGURES 20: </a:t>
            </a:r>
            <a:r>
              <a:rPr lang="en-US" sz="2800" dirty="0"/>
              <a:t>21:HEART DISEASE AMONG 65PLUS-AGE GROUPS AND INCOME, 2012</a:t>
            </a:r>
          </a:p>
        </p:txBody>
      </p:sp>
      <p:sp>
        <p:nvSpPr>
          <p:cNvPr id="3" name="Content Placeholder 2"/>
          <p:cNvSpPr>
            <a:spLocks noGrp="1"/>
          </p:cNvSpPr>
          <p:nvPr>
            <p:ph idx="1"/>
          </p:nvPr>
        </p:nvSpPr>
        <p:spPr>
          <a:xfrm>
            <a:off x="457200" y="1676400"/>
            <a:ext cx="8229600" cy="3276600"/>
          </a:xfrm>
        </p:spPr>
        <p:txBody>
          <a:bodyPr/>
          <a:lstStyle/>
          <a:p>
            <a:pPr marL="0" indent="0" algn="just">
              <a:lnSpc>
                <a:spcPct val="200000"/>
              </a:lnSpc>
              <a:buNone/>
            </a:pPr>
            <a:r>
              <a:rPr lang="en-US" sz="1200" dirty="0" smtClean="0">
                <a:latin typeface="Calibri" panose="020F0502020204030204" pitchFamily="34" charset="0"/>
              </a:rPr>
              <a:t>Highest </a:t>
            </a:r>
            <a:r>
              <a:rPr lang="en-US" sz="1200" dirty="0">
                <a:latin typeface="Calibri" panose="020F0502020204030204" pitchFamily="34" charset="0"/>
              </a:rPr>
              <a:t>heart disease incidence rates, 0.9 - 2.7 percent (brown and light brown dots), are shown in Wards 4, 7, and 8 (Figure </a:t>
            </a:r>
            <a:r>
              <a:rPr lang="en-US" sz="1200" dirty="0" smtClean="0">
                <a:latin typeface="Calibri" panose="020F0502020204030204" pitchFamily="34" charset="0"/>
              </a:rPr>
              <a:t>20). </a:t>
            </a:r>
          </a:p>
          <a:p>
            <a:pPr marL="0" indent="0" algn="just">
              <a:lnSpc>
                <a:spcPct val="200000"/>
              </a:lnSpc>
              <a:buNone/>
            </a:pPr>
            <a:r>
              <a:rPr lang="en-US" sz="1200" dirty="0">
                <a:latin typeface="Calibri" panose="020F0502020204030204" pitchFamily="34" charset="0"/>
              </a:rPr>
              <a:t>Wards 5 and 6 zip codes (Red Polygons) show the highest percentage of the 65-plus age group (6.0 to 12.6 percent)</a:t>
            </a:r>
          </a:p>
          <a:p>
            <a:pPr marL="0" indent="0" algn="just">
              <a:lnSpc>
                <a:spcPct val="200000"/>
              </a:lnSpc>
              <a:buNone/>
            </a:pPr>
            <a:r>
              <a:rPr lang="en-US" sz="1200" dirty="0">
                <a:latin typeface="Calibri" panose="020F0502020204030204" pitchFamily="34" charset="0"/>
              </a:rPr>
              <a:t>High heart disease incidence (Brown Dots) </a:t>
            </a:r>
            <a:r>
              <a:rPr lang="en-US" sz="1200" dirty="0" smtClean="0">
                <a:latin typeface="Calibri" panose="020F0502020204030204" pitchFamily="34" charset="0"/>
              </a:rPr>
              <a:t>- collocated </a:t>
            </a:r>
            <a:r>
              <a:rPr lang="en-US" sz="1200" dirty="0">
                <a:latin typeface="Calibri" panose="020F0502020204030204" pitchFamily="34" charset="0"/>
              </a:rPr>
              <a:t>with advanced age (65-Plus) in parts of Wards 4, 5, 6, 7, and 8 zip codes (Red Polygons</a:t>
            </a:r>
            <a:r>
              <a:rPr lang="en-US" sz="1200" dirty="0" smtClean="0">
                <a:latin typeface="Calibri" panose="020F0502020204030204" pitchFamily="34" charset="0"/>
              </a:rPr>
              <a:t>).</a:t>
            </a:r>
          </a:p>
          <a:p>
            <a:pPr marL="0" indent="0" algn="just">
              <a:lnSpc>
                <a:spcPct val="200000"/>
              </a:lnSpc>
              <a:buNone/>
            </a:pPr>
            <a:r>
              <a:rPr lang="en-US" sz="1200" dirty="0" smtClean="0">
                <a:latin typeface="Calibri" panose="020F0502020204030204" pitchFamily="34" charset="0"/>
              </a:rPr>
              <a:t>High heart disease is collocated with upper middle income in Wards 1, 4 and 5 (Figure 21).</a:t>
            </a:r>
          </a:p>
          <a:p>
            <a:pPr marL="0" indent="0" algn="just">
              <a:lnSpc>
                <a:spcPct val="200000"/>
              </a:lnSpc>
              <a:buNone/>
            </a:pPr>
            <a:r>
              <a:rPr lang="en-US" sz="1200" dirty="0" smtClean="0">
                <a:latin typeface="Calibri" panose="020F0502020204030204" pitchFamily="34" charset="0"/>
              </a:rPr>
              <a:t>High heart disease is also collocated with low income in Wards 7 and 8 (Figure 21).</a:t>
            </a:r>
            <a:endParaRPr lang="en-US" sz="1200" dirty="0">
              <a:latin typeface="Calibri" panose="020F0502020204030204" pitchFamily="34" charset="0"/>
            </a:endParaRPr>
          </a:p>
          <a:p>
            <a:pPr marL="0" indent="0" algn="just">
              <a:lnSpc>
                <a:spcPct val="200000"/>
              </a:lnSpc>
              <a:buNone/>
            </a:pPr>
            <a:endParaRPr lang="en-US" sz="1200" dirty="0" smtClean="0">
              <a:latin typeface="Calibri" panose="020F0502020204030204" pitchFamily="34" charset="0"/>
            </a:endParaRPr>
          </a:p>
        </p:txBody>
      </p:sp>
    </p:spTree>
    <p:extLst>
      <p:ext uri="{BB962C8B-B14F-4D97-AF65-F5344CB8AC3E}">
        <p14:creationId xmlns:p14="http://schemas.microsoft.com/office/powerpoint/2010/main" val="29115382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FIGURES 20 - 21:HEART DISEASE AMONG 65PLUS-AGE GROUPS AND INCOME, 2012</a:t>
            </a:r>
          </a:p>
        </p:txBody>
      </p:sp>
      <p:sp>
        <p:nvSpPr>
          <p:cNvPr id="3" name="Text Placeholder 2"/>
          <p:cNvSpPr>
            <a:spLocks noGrp="1"/>
          </p:cNvSpPr>
          <p:nvPr>
            <p:ph type="body" idx="1"/>
          </p:nvPr>
        </p:nvSpPr>
        <p:spPr/>
        <p:txBody>
          <a:bodyPr/>
          <a:lstStyle/>
          <a:p>
            <a:r>
              <a:rPr lang="en-US" sz="1200" b="0" dirty="0" smtClean="0">
                <a:latin typeface="+mj-lt"/>
              </a:rPr>
              <a:t>Figure 20: Heart Disease Among 65-Plus Age Group </a:t>
            </a:r>
            <a:endParaRPr lang="en-US" sz="1200" b="0" dirty="0">
              <a:latin typeface="+mj-lt"/>
            </a:endParaRPr>
          </a:p>
        </p:txBody>
      </p:sp>
      <p:sp>
        <p:nvSpPr>
          <p:cNvPr id="4" name="Text Placeholder 3"/>
          <p:cNvSpPr>
            <a:spLocks noGrp="1"/>
          </p:cNvSpPr>
          <p:nvPr>
            <p:ph type="body" sz="half" idx="3"/>
          </p:nvPr>
        </p:nvSpPr>
        <p:spPr/>
        <p:txBody>
          <a:bodyPr>
            <a:normAutofit/>
          </a:bodyPr>
          <a:lstStyle/>
          <a:p>
            <a:r>
              <a:rPr lang="en-US" sz="1200" b="0" dirty="0" smtClean="0">
                <a:latin typeface="+mj-lt"/>
              </a:rPr>
              <a:t>Figure 21: Spatial Patterns of Income</a:t>
            </a:r>
            <a:endParaRPr lang="en-US" sz="1200" b="0" dirty="0">
              <a:latin typeface="+mj-lt"/>
            </a:endParaRP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r>
              <a:rPr lang="en-US" dirty="0" smtClean="0"/>
              <a:t/>
            </a:r>
            <a:br>
              <a:rPr lang="en-US" dirty="0" smtClean="0"/>
            </a:br>
            <a:endParaRPr lang="en-US" dirty="0"/>
          </a:p>
        </p:txBody>
      </p:sp>
      <p:pic>
        <p:nvPicPr>
          <p:cNvPr id="1026" name="Picture 2" descr="C:\Users\siawayg\Documents\2015 New SMS Data\Household2015Incom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2286000"/>
            <a:ext cx="35814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514599"/>
            <a:ext cx="3352800" cy="357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8692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p:spPr>
        <p:txBody>
          <a:bodyPr>
            <a:noAutofit/>
          </a:bodyPr>
          <a:lstStyle/>
          <a:p>
            <a:pPr algn="ctr"/>
            <a:r>
              <a:rPr lang="en-US" sz="2800" dirty="0" smtClean="0"/>
              <a:t>FIGURES 22 - 23: PREDICTING SPATIAL PATTERNS OF HEART DISEASE INCIDENCE BASED ON </a:t>
            </a:r>
            <a:r>
              <a:rPr lang="en-US" sz="2800" dirty="0"/>
              <a:t>2012 </a:t>
            </a:r>
            <a:r>
              <a:rPr lang="en-US" sz="2800" dirty="0" smtClean="0"/>
              <a:t>DATA (BAYESIAN KRIGING)</a:t>
            </a:r>
            <a:endParaRPr lang="en-US" sz="2800" dirty="0"/>
          </a:p>
        </p:txBody>
      </p:sp>
      <p:sp>
        <p:nvSpPr>
          <p:cNvPr id="3" name="Content Placeholder 2"/>
          <p:cNvSpPr>
            <a:spLocks noGrp="1"/>
          </p:cNvSpPr>
          <p:nvPr>
            <p:ph idx="1"/>
          </p:nvPr>
        </p:nvSpPr>
        <p:spPr>
          <a:xfrm>
            <a:off x="457200" y="2133600"/>
            <a:ext cx="8229600" cy="3276600"/>
          </a:xfrm>
        </p:spPr>
        <p:txBody>
          <a:bodyPr/>
          <a:lstStyle/>
          <a:p>
            <a:pPr marL="0" indent="0">
              <a:lnSpc>
                <a:spcPct val="200000"/>
              </a:lnSpc>
              <a:buNone/>
            </a:pPr>
            <a:r>
              <a:rPr lang="en-US" sz="1200" dirty="0">
                <a:latin typeface="Calibri" panose="020F0502020204030204" pitchFamily="34" charset="0"/>
              </a:rPr>
              <a:t>Hot spots of heart disease incidence are predicted in Wards 2, 4, 5, 6, 7 and 8 zip codes </a:t>
            </a:r>
            <a:r>
              <a:rPr lang="en-US" sz="1200" dirty="0" smtClean="0">
                <a:latin typeface="Calibri" panose="020F0502020204030204" pitchFamily="34" charset="0"/>
              </a:rPr>
              <a:t>(Figure 22).</a:t>
            </a:r>
            <a:endParaRPr lang="en-US" sz="1200" dirty="0">
              <a:latin typeface="Calibri" panose="020F0502020204030204" pitchFamily="34" charset="0"/>
            </a:endParaRPr>
          </a:p>
          <a:p>
            <a:pPr marL="0" indent="0">
              <a:lnSpc>
                <a:spcPct val="200000"/>
              </a:lnSpc>
              <a:buNone/>
            </a:pPr>
            <a:r>
              <a:rPr lang="en-US" sz="1200" dirty="0">
                <a:latin typeface="Calibri" panose="020F0502020204030204" pitchFamily="34" charset="0"/>
              </a:rPr>
              <a:t>Cold spots are predicted for Wards 2 and 5 zip </a:t>
            </a:r>
            <a:r>
              <a:rPr lang="en-US" sz="1200" dirty="0" smtClean="0">
                <a:latin typeface="Calibri" panose="020F0502020204030204" pitchFamily="34" charset="0"/>
              </a:rPr>
              <a:t>codes (Figure 22). </a:t>
            </a:r>
            <a:endParaRPr lang="en-US" sz="1200" dirty="0">
              <a:latin typeface="Calibri" panose="020F0502020204030204" pitchFamily="34" charset="0"/>
            </a:endParaRPr>
          </a:p>
          <a:p>
            <a:pPr marL="0" indent="0">
              <a:lnSpc>
                <a:spcPct val="200000"/>
              </a:lnSpc>
              <a:buNone/>
            </a:pPr>
            <a:r>
              <a:rPr lang="en-US" sz="1200" dirty="0">
                <a:latin typeface="Calibri" panose="020F0502020204030204" pitchFamily="34" charset="0"/>
              </a:rPr>
              <a:t>Standard error map </a:t>
            </a:r>
            <a:r>
              <a:rPr lang="en-US" sz="1200" dirty="0" smtClean="0">
                <a:latin typeface="Calibri" panose="020F0502020204030204" pitchFamily="34" charset="0"/>
              </a:rPr>
              <a:t>shows </a:t>
            </a:r>
            <a:r>
              <a:rPr lang="en-US" sz="1200" dirty="0">
                <a:latin typeface="Calibri" panose="020F0502020204030204" pitchFamily="34" charset="0"/>
              </a:rPr>
              <a:t>all zip codes of predicted heart disease are between 0.45 – 2.1 (Figure 23 ).</a:t>
            </a:r>
          </a:p>
          <a:p>
            <a:pPr marL="0" indent="0">
              <a:lnSpc>
                <a:spcPct val="200000"/>
              </a:lnSpc>
              <a:buNone/>
            </a:pPr>
            <a:r>
              <a:rPr lang="en-US" sz="1200" dirty="0">
                <a:latin typeface="Calibri" panose="020F0502020204030204" pitchFamily="34" charset="0"/>
              </a:rPr>
              <a:t>Heart disease rates predicted in white polygons have low errors associated with their predicted values.</a:t>
            </a:r>
          </a:p>
          <a:p>
            <a:pPr marL="0" indent="0">
              <a:lnSpc>
                <a:spcPct val="200000"/>
              </a:lnSpc>
              <a:buNone/>
            </a:pPr>
            <a:r>
              <a:rPr lang="en-US" sz="1200" dirty="0">
                <a:latin typeface="Calibri" panose="020F0502020204030204" pitchFamily="34" charset="0"/>
              </a:rPr>
              <a:t>Figure </a:t>
            </a:r>
            <a:r>
              <a:rPr lang="en-US" sz="1200" dirty="0" smtClean="0">
                <a:latin typeface="Calibri" panose="020F0502020204030204" pitchFamily="34" charset="0"/>
              </a:rPr>
              <a:t>23 </a:t>
            </a:r>
            <a:r>
              <a:rPr lang="en-US" sz="1200" dirty="0">
                <a:latin typeface="Calibri" panose="020F0502020204030204" pitchFamily="34" charset="0"/>
              </a:rPr>
              <a:t>quantifies the level of uncertainty associated with the prediction </a:t>
            </a:r>
            <a:r>
              <a:rPr lang="en-US" sz="1200" dirty="0" smtClean="0">
                <a:latin typeface="Calibri" panose="020F0502020204030204" pitchFamily="34" charset="0"/>
              </a:rPr>
              <a:t>map in Figure 22.</a:t>
            </a:r>
          </a:p>
          <a:p>
            <a:pPr marL="0" indent="0">
              <a:lnSpc>
                <a:spcPct val="200000"/>
              </a:lnSpc>
              <a:buNone/>
            </a:pPr>
            <a:r>
              <a:rPr lang="en-US" sz="1200" dirty="0" smtClean="0">
                <a:latin typeface="Calibri" panose="020F0502020204030204" pitchFamily="34" charset="0"/>
              </a:rPr>
              <a:t>Lighter Polygons: show low errors – concentrated away from the edges (Figure 23).</a:t>
            </a:r>
          </a:p>
          <a:p>
            <a:pPr marL="0" indent="0">
              <a:lnSpc>
                <a:spcPct val="200000"/>
              </a:lnSpc>
              <a:buNone/>
            </a:pPr>
            <a:r>
              <a:rPr lang="en-US" sz="1200" dirty="0" smtClean="0">
                <a:latin typeface="Calibri" panose="020F0502020204030204" pitchFamily="34" charset="0"/>
              </a:rPr>
              <a:t>Darker Polygons: high errors – concentrated at the edges (Figure 23).</a:t>
            </a:r>
            <a:endParaRPr lang="en-US" sz="1200" dirty="0">
              <a:latin typeface="Calibri" panose="020F0502020204030204" pitchFamily="34" charset="0"/>
            </a:endParaRPr>
          </a:p>
          <a:p>
            <a:pPr marL="0" indent="0">
              <a:lnSpc>
                <a:spcPct val="200000"/>
              </a:lnSpc>
              <a:buNone/>
            </a:pPr>
            <a:endParaRPr lang="en-US" sz="1200" dirty="0" smtClean="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2736330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p:spPr>
        <p:txBody>
          <a:bodyPr>
            <a:normAutofit/>
          </a:bodyPr>
          <a:lstStyle/>
          <a:p>
            <a:pPr algn="ctr"/>
            <a:r>
              <a:rPr lang="en-US" sz="2800" dirty="0"/>
              <a:t>FIGURES 22 - 23: PREDICTING SPATIAL PATTERNS OF HEART DISEASE </a:t>
            </a:r>
            <a:r>
              <a:rPr lang="en-US" sz="2800" dirty="0" smtClean="0"/>
              <a:t>(BASED </a:t>
            </a:r>
            <a:r>
              <a:rPr lang="en-US" sz="2800" dirty="0"/>
              <a:t>ON 2012 </a:t>
            </a:r>
            <a:r>
              <a:rPr lang="en-US" sz="2800" dirty="0" smtClean="0"/>
              <a:t>DATA)</a:t>
            </a:r>
            <a:endParaRPr lang="en-US" sz="2800" dirty="0"/>
          </a:p>
        </p:txBody>
      </p:sp>
      <p:sp>
        <p:nvSpPr>
          <p:cNvPr id="3" name="Text Placeholder 2"/>
          <p:cNvSpPr>
            <a:spLocks noGrp="1"/>
          </p:cNvSpPr>
          <p:nvPr>
            <p:ph type="body" idx="1"/>
          </p:nvPr>
        </p:nvSpPr>
        <p:spPr/>
        <p:txBody>
          <a:bodyPr/>
          <a:lstStyle/>
          <a:p>
            <a:r>
              <a:rPr lang="en-US" sz="1200" b="0" dirty="0" smtClean="0">
                <a:latin typeface="+mj-lt"/>
              </a:rPr>
              <a:t>Figure 22: Predictive Model of Heart Disease, 2012</a:t>
            </a:r>
          </a:p>
          <a:p>
            <a:r>
              <a:rPr lang="en-US" sz="1200" b="0" dirty="0">
                <a:latin typeface="+mj-lt"/>
              </a:rPr>
              <a:t> </a:t>
            </a:r>
            <a:r>
              <a:rPr lang="en-US" sz="1200" b="0" dirty="0" smtClean="0">
                <a:latin typeface="+mj-lt"/>
              </a:rPr>
              <a:t>                  (Bayesian Kriging)</a:t>
            </a:r>
            <a:endParaRPr lang="en-US" sz="1200" b="0" dirty="0">
              <a:latin typeface="+mj-lt"/>
            </a:endParaRPr>
          </a:p>
        </p:txBody>
      </p:sp>
      <p:sp>
        <p:nvSpPr>
          <p:cNvPr id="4" name="Text Placeholder 3"/>
          <p:cNvSpPr>
            <a:spLocks noGrp="1"/>
          </p:cNvSpPr>
          <p:nvPr>
            <p:ph type="body" sz="half" idx="3"/>
          </p:nvPr>
        </p:nvSpPr>
        <p:spPr/>
        <p:txBody>
          <a:bodyPr>
            <a:normAutofit/>
          </a:bodyPr>
          <a:lstStyle/>
          <a:p>
            <a:r>
              <a:rPr lang="en-US" sz="1200" b="0" dirty="0" smtClean="0">
                <a:latin typeface="+mj-lt"/>
              </a:rPr>
              <a:t>Figure 23: Standard Error Map of Predictive Model</a:t>
            </a:r>
            <a:endParaRPr lang="en-US" sz="1200" b="0" dirty="0">
              <a:latin typeface="+mj-lt"/>
            </a:endParaRPr>
          </a:p>
        </p:txBody>
      </p:sp>
      <p:sp>
        <p:nvSpPr>
          <p:cNvPr id="5" name="Content Placeholder 4"/>
          <p:cNvSpPr>
            <a:spLocks noGrp="1"/>
          </p:cNvSpPr>
          <p:nvPr>
            <p:ph sz="quarter" idx="2"/>
          </p:nvPr>
        </p:nvSpPr>
        <p:spPr/>
        <p:txBody>
          <a:bodyPr/>
          <a:lstStyle/>
          <a:p>
            <a:pPr marL="0" indent="0">
              <a:buNone/>
            </a:pPr>
            <a:endParaRPr lang="en-US" dirty="0" smtClean="0"/>
          </a:p>
          <a:p>
            <a:pPr marL="0" indent="0">
              <a:buNone/>
            </a:pPr>
            <a:endParaRPr lang="en-US" dirty="0"/>
          </a:p>
        </p:txBody>
      </p:sp>
      <p:sp>
        <p:nvSpPr>
          <p:cNvPr id="6" name="Content Placeholder 5"/>
          <p:cNvSpPr>
            <a:spLocks noGrp="1"/>
          </p:cNvSpPr>
          <p:nvPr>
            <p:ph sz="quarter" idx="4"/>
          </p:nvPr>
        </p:nvSpPr>
        <p:spPr/>
        <p:txBody>
          <a:bodyPr/>
          <a:lstStyle/>
          <a:p>
            <a:pPr marL="0" indent="0">
              <a:buNone/>
            </a:pPr>
            <a:endParaRPr lang="en-US" dirty="0" smtClean="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362200"/>
            <a:ext cx="3962401" cy="408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574" y="2362200"/>
            <a:ext cx="3869826" cy="408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967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381000"/>
          </a:xfrm>
        </p:spPr>
        <p:txBody>
          <a:bodyPr>
            <a:noAutofit/>
          </a:bodyPr>
          <a:lstStyle/>
          <a:p>
            <a:pPr algn="ctr"/>
            <a:r>
              <a:rPr lang="en-US" sz="2800" dirty="0" smtClean="0"/>
              <a:t>CONCLUSIONS</a:t>
            </a:r>
            <a:endParaRPr lang="en-US" sz="2800" dirty="0"/>
          </a:p>
        </p:txBody>
      </p:sp>
      <p:sp>
        <p:nvSpPr>
          <p:cNvPr id="3" name="Content Placeholder 2"/>
          <p:cNvSpPr>
            <a:spLocks noGrp="1"/>
          </p:cNvSpPr>
          <p:nvPr>
            <p:ph idx="1"/>
          </p:nvPr>
        </p:nvSpPr>
        <p:spPr>
          <a:xfrm>
            <a:off x="457200" y="1143000"/>
            <a:ext cx="8229600" cy="4876800"/>
          </a:xfrm>
        </p:spPr>
        <p:txBody>
          <a:bodyPr>
            <a:normAutofit fontScale="25000" lnSpcReduction="20000"/>
          </a:bodyPr>
          <a:lstStyle/>
          <a:p>
            <a:pPr marL="0" indent="0">
              <a:lnSpc>
                <a:spcPct val="220000"/>
              </a:lnSpc>
              <a:buNone/>
            </a:pPr>
            <a:r>
              <a:rPr lang="en-US" sz="4800" dirty="0">
                <a:latin typeface="Calibri" panose="020F0502020204030204" pitchFamily="34" charset="0"/>
              </a:rPr>
              <a:t>B</a:t>
            </a:r>
            <a:r>
              <a:rPr lang="en-US" sz="4800" dirty="0" smtClean="0">
                <a:latin typeface="Calibri" panose="020F0502020204030204" pitchFamily="34" charset="0"/>
              </a:rPr>
              <a:t>urden </a:t>
            </a:r>
            <a:r>
              <a:rPr lang="en-US" sz="4800" dirty="0">
                <a:latin typeface="Calibri" panose="020F0502020204030204" pitchFamily="34" charset="0"/>
              </a:rPr>
              <a:t>of heart disease </a:t>
            </a:r>
            <a:r>
              <a:rPr lang="en-US" sz="4800" dirty="0" smtClean="0">
                <a:latin typeface="Calibri" panose="020F0502020204030204" pitchFamily="34" charset="0"/>
              </a:rPr>
              <a:t>- disproportionately </a:t>
            </a:r>
            <a:r>
              <a:rPr lang="en-US" sz="4800" dirty="0">
                <a:latin typeface="Calibri" panose="020F0502020204030204" pitchFamily="34" charset="0"/>
              </a:rPr>
              <a:t>distributed across the population</a:t>
            </a:r>
            <a:r>
              <a:rPr lang="en-US" sz="4800" dirty="0" smtClean="0">
                <a:latin typeface="Calibri" panose="020F0502020204030204" pitchFamily="34" charset="0"/>
              </a:rPr>
              <a:t>.</a:t>
            </a:r>
          </a:p>
          <a:p>
            <a:pPr marL="0" indent="0">
              <a:lnSpc>
                <a:spcPct val="220000"/>
              </a:lnSpc>
              <a:buNone/>
            </a:pPr>
            <a:r>
              <a:rPr lang="en-US" sz="4800" dirty="0">
                <a:latin typeface="Calibri" panose="020F0502020204030204" pitchFamily="34" charset="0"/>
              </a:rPr>
              <a:t>D</a:t>
            </a:r>
            <a:r>
              <a:rPr lang="en-US" sz="4800" dirty="0" smtClean="0">
                <a:latin typeface="Calibri" panose="020F0502020204030204" pitchFamily="34" charset="0"/>
              </a:rPr>
              <a:t>isparities </a:t>
            </a:r>
            <a:r>
              <a:rPr lang="en-US" sz="4800" dirty="0">
                <a:latin typeface="Calibri" panose="020F0502020204030204" pitchFamily="34" charset="0"/>
              </a:rPr>
              <a:t>in heart disease incidence and </a:t>
            </a:r>
            <a:r>
              <a:rPr lang="en-US" sz="4800" dirty="0" smtClean="0">
                <a:latin typeface="Calibri" panose="020F0502020204030204" pitchFamily="34" charset="0"/>
              </a:rPr>
              <a:t>mortality: consistent with diabetes</a:t>
            </a:r>
            <a:r>
              <a:rPr lang="en-US" sz="4800" dirty="0">
                <a:latin typeface="Calibri" panose="020F0502020204030204" pitchFamily="34" charset="0"/>
              </a:rPr>
              <a:t>, obesity, </a:t>
            </a:r>
            <a:r>
              <a:rPr lang="en-US" sz="4800" dirty="0" smtClean="0">
                <a:latin typeface="Calibri" panose="020F0502020204030204" pitchFamily="34" charset="0"/>
              </a:rPr>
              <a:t>smoking and non-modifiable </a:t>
            </a:r>
            <a:r>
              <a:rPr lang="en-US" sz="4800" dirty="0">
                <a:latin typeface="Calibri" panose="020F0502020204030204" pitchFamily="34" charset="0"/>
              </a:rPr>
              <a:t>risk factors (i.e., age, </a:t>
            </a:r>
            <a:r>
              <a:rPr lang="en-US" sz="4800" dirty="0" smtClean="0">
                <a:latin typeface="Calibri" panose="020F0502020204030204" pitchFamily="34" charset="0"/>
              </a:rPr>
              <a:t>access </a:t>
            </a:r>
            <a:r>
              <a:rPr lang="en-US" sz="4800" dirty="0">
                <a:latin typeface="Calibri" panose="020F0502020204030204" pitchFamily="34" charset="0"/>
              </a:rPr>
              <a:t>to healthy foods). </a:t>
            </a:r>
            <a:endParaRPr lang="en-US" sz="4800" dirty="0" smtClean="0">
              <a:latin typeface="Calibri" panose="020F0502020204030204" pitchFamily="34" charset="0"/>
            </a:endParaRPr>
          </a:p>
          <a:p>
            <a:pPr marL="0" indent="0">
              <a:lnSpc>
                <a:spcPct val="220000"/>
              </a:lnSpc>
              <a:buNone/>
            </a:pPr>
            <a:r>
              <a:rPr lang="en-US" sz="4800" dirty="0">
                <a:latin typeface="Calibri" panose="020F0502020204030204" pitchFamily="34" charset="0"/>
              </a:rPr>
              <a:t>G</a:t>
            </a:r>
            <a:r>
              <a:rPr lang="en-US" sz="4800" dirty="0" smtClean="0">
                <a:latin typeface="Calibri" panose="020F0502020204030204" pitchFamily="34" charset="0"/>
              </a:rPr>
              <a:t>reatest </a:t>
            </a:r>
            <a:r>
              <a:rPr lang="en-US" sz="4800" dirty="0">
                <a:latin typeface="Calibri" panose="020F0502020204030204" pitchFamily="34" charset="0"/>
              </a:rPr>
              <a:t>public health burden of heart </a:t>
            </a:r>
            <a:r>
              <a:rPr lang="en-US" sz="4800" dirty="0" smtClean="0">
                <a:latin typeface="Calibri" panose="020F0502020204030204" pitchFamily="34" charset="0"/>
              </a:rPr>
              <a:t>disease: in </a:t>
            </a:r>
            <a:r>
              <a:rPr lang="en-US" sz="4800" dirty="0">
                <a:latin typeface="Calibri" panose="020F0502020204030204" pitchFamily="34" charset="0"/>
              </a:rPr>
              <a:t>parts of Wards 2, 5, 6, 7, and 8 zip codes. </a:t>
            </a:r>
            <a:endParaRPr lang="en-US" sz="4800" dirty="0" smtClean="0">
              <a:latin typeface="Calibri" panose="020F0502020204030204" pitchFamily="34" charset="0"/>
            </a:endParaRPr>
          </a:p>
          <a:p>
            <a:pPr marL="0" indent="0">
              <a:lnSpc>
                <a:spcPct val="220000"/>
              </a:lnSpc>
              <a:buNone/>
            </a:pPr>
            <a:r>
              <a:rPr lang="en-US" sz="4800" dirty="0" smtClean="0">
                <a:latin typeface="Calibri" panose="020F0502020204030204" pitchFamily="34" charset="0"/>
              </a:rPr>
              <a:t>Generally </a:t>
            </a:r>
            <a:r>
              <a:rPr lang="en-US" sz="4800" dirty="0">
                <a:latin typeface="Calibri" panose="020F0502020204030204" pitchFamily="34" charset="0"/>
              </a:rPr>
              <a:t>heart disease </a:t>
            </a:r>
            <a:r>
              <a:rPr lang="en-US" sz="4800" dirty="0" smtClean="0">
                <a:latin typeface="Calibri" panose="020F0502020204030204" pitchFamily="34" charset="0"/>
              </a:rPr>
              <a:t>mortality: greater </a:t>
            </a:r>
            <a:r>
              <a:rPr lang="en-US" sz="4800" dirty="0">
                <a:latin typeface="Calibri" panose="020F0502020204030204" pitchFamily="34" charset="0"/>
              </a:rPr>
              <a:t>among vulnerable populations </a:t>
            </a:r>
            <a:r>
              <a:rPr lang="en-US" sz="4800" dirty="0" smtClean="0">
                <a:latin typeface="Calibri" panose="020F0502020204030204" pitchFamily="34" charset="0"/>
              </a:rPr>
              <a:t>(65-Plus </a:t>
            </a:r>
            <a:r>
              <a:rPr lang="en-US" sz="4800" dirty="0">
                <a:latin typeface="Calibri" panose="020F0502020204030204" pitchFamily="34" charset="0"/>
              </a:rPr>
              <a:t>age </a:t>
            </a:r>
            <a:r>
              <a:rPr lang="en-US" sz="4800" dirty="0" smtClean="0">
                <a:latin typeface="Calibri" panose="020F0502020204030204" pitchFamily="34" charset="0"/>
              </a:rPr>
              <a:t>group).</a:t>
            </a:r>
            <a:endParaRPr lang="en-US" sz="4800" dirty="0">
              <a:latin typeface="Calibri" panose="020F0502020204030204" pitchFamily="34" charset="0"/>
            </a:endParaRPr>
          </a:p>
          <a:p>
            <a:pPr marL="0" indent="0">
              <a:lnSpc>
                <a:spcPct val="220000"/>
              </a:lnSpc>
              <a:buNone/>
            </a:pPr>
            <a:r>
              <a:rPr lang="en-US" sz="4800" dirty="0">
                <a:latin typeface="Calibri" panose="020F0502020204030204" pitchFamily="34" charset="0"/>
              </a:rPr>
              <a:t>Some zip codes in Wards 4, 5, </a:t>
            </a:r>
            <a:r>
              <a:rPr lang="en-US" sz="4800" dirty="0" smtClean="0">
                <a:latin typeface="Calibri" panose="020F0502020204030204" pitchFamily="34" charset="0"/>
              </a:rPr>
              <a:t>6, 7, and 8: </a:t>
            </a:r>
            <a:r>
              <a:rPr lang="en-US" sz="4800" dirty="0">
                <a:latin typeface="Calibri" panose="020F0502020204030204" pitchFamily="34" charset="0"/>
              </a:rPr>
              <a:t>consistently show high heart disease incidence and mortality rates. </a:t>
            </a:r>
            <a:endParaRPr lang="en-US" sz="4800" dirty="0" smtClean="0">
              <a:latin typeface="Calibri" panose="020F0502020204030204" pitchFamily="34" charset="0"/>
            </a:endParaRPr>
          </a:p>
          <a:p>
            <a:pPr marL="0" indent="0">
              <a:lnSpc>
                <a:spcPct val="220000"/>
              </a:lnSpc>
              <a:buNone/>
            </a:pPr>
            <a:r>
              <a:rPr lang="en-US" sz="4800" dirty="0" smtClean="0">
                <a:latin typeface="Calibri" panose="020F0502020204030204" pitchFamily="34" charset="0"/>
              </a:rPr>
              <a:t>Zip </a:t>
            </a:r>
            <a:r>
              <a:rPr lang="en-US" sz="4800" dirty="0">
                <a:latin typeface="Calibri" panose="020F0502020204030204" pitchFamily="34" charset="0"/>
              </a:rPr>
              <a:t>codes in Wards 2, 3 and parts of Ward </a:t>
            </a:r>
            <a:r>
              <a:rPr lang="en-US" sz="4800" dirty="0" smtClean="0">
                <a:latin typeface="Calibri" panose="020F0502020204030204" pitchFamily="34" charset="0"/>
              </a:rPr>
              <a:t>1: consistently show the </a:t>
            </a:r>
            <a:r>
              <a:rPr lang="en-US" sz="4800" dirty="0">
                <a:latin typeface="Calibri" panose="020F0502020204030204" pitchFamily="34" charset="0"/>
              </a:rPr>
              <a:t>lowest heart disease incidence and mortality </a:t>
            </a:r>
            <a:r>
              <a:rPr lang="en-US" sz="4800" dirty="0" smtClean="0">
                <a:latin typeface="Calibri" panose="020F0502020204030204" pitchFamily="34" charset="0"/>
              </a:rPr>
              <a:t>rates (Cold Spots). </a:t>
            </a:r>
          </a:p>
          <a:p>
            <a:pPr marL="0" indent="0">
              <a:lnSpc>
                <a:spcPct val="220000"/>
              </a:lnSpc>
              <a:buNone/>
            </a:pPr>
            <a:r>
              <a:rPr lang="en-US" sz="4800" dirty="0" smtClean="0">
                <a:latin typeface="Calibri" panose="020F0502020204030204" pitchFamily="34" charset="0"/>
              </a:rPr>
              <a:t>Lowest </a:t>
            </a:r>
            <a:r>
              <a:rPr lang="en-US" sz="4800" dirty="0">
                <a:latin typeface="Calibri" panose="020F0502020204030204" pitchFamily="34" charset="0"/>
              </a:rPr>
              <a:t>heart disease mortality </a:t>
            </a:r>
            <a:r>
              <a:rPr lang="en-US" sz="4800" dirty="0" smtClean="0">
                <a:latin typeface="Calibri" panose="020F0502020204030204" pitchFamily="34" charset="0"/>
              </a:rPr>
              <a:t>rates: generally collocated with </a:t>
            </a:r>
            <a:r>
              <a:rPr lang="en-US" sz="4800" dirty="0">
                <a:latin typeface="Calibri" panose="020F0502020204030204" pitchFamily="34" charset="0"/>
              </a:rPr>
              <a:t>Affluent Empty Nesters and Young Achievers. </a:t>
            </a:r>
            <a:endParaRPr lang="en-US" sz="4800" dirty="0" smtClean="0">
              <a:latin typeface="Calibri" panose="020F0502020204030204" pitchFamily="34" charset="0"/>
            </a:endParaRPr>
          </a:p>
          <a:p>
            <a:pPr marL="0" indent="0">
              <a:lnSpc>
                <a:spcPct val="220000"/>
              </a:lnSpc>
              <a:buNone/>
            </a:pPr>
            <a:r>
              <a:rPr lang="en-US" sz="4800" dirty="0" smtClean="0">
                <a:latin typeface="Calibri" panose="020F0502020204030204" pitchFamily="34" charset="0"/>
              </a:rPr>
              <a:t>High </a:t>
            </a:r>
            <a:r>
              <a:rPr lang="en-US" sz="4800" dirty="0">
                <a:latin typeface="Calibri" panose="020F0502020204030204" pitchFamily="34" charset="0"/>
              </a:rPr>
              <a:t>mortality </a:t>
            </a:r>
            <a:r>
              <a:rPr lang="en-US" sz="4800" dirty="0" smtClean="0">
                <a:latin typeface="Calibri" panose="020F0502020204030204" pitchFamily="34" charset="0"/>
              </a:rPr>
              <a:t>rates: generally collocated with Sustaining </a:t>
            </a:r>
            <a:r>
              <a:rPr lang="en-US" sz="4800" dirty="0">
                <a:latin typeface="Calibri" panose="020F0502020204030204" pitchFamily="34" charset="0"/>
              </a:rPr>
              <a:t>Families and Conservative Classics. </a:t>
            </a:r>
            <a:endParaRPr lang="en-US" sz="4800" dirty="0" smtClean="0">
              <a:latin typeface="Calibri" panose="020F0502020204030204" pitchFamily="34" charset="0"/>
            </a:endParaRPr>
          </a:p>
          <a:p>
            <a:pPr>
              <a:lnSpc>
                <a:spcPct val="220000"/>
              </a:lnSpc>
            </a:pPr>
            <a:endParaRPr lang="en-US" dirty="0">
              <a:latin typeface="Century Gothic"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pPr algn="ctr"/>
            <a:r>
              <a:rPr lang="en-US" sz="2800" dirty="0"/>
              <a:t>CONCLUSIONS</a:t>
            </a:r>
          </a:p>
        </p:txBody>
      </p:sp>
      <p:sp>
        <p:nvSpPr>
          <p:cNvPr id="3" name="Content Placeholder 2"/>
          <p:cNvSpPr>
            <a:spLocks noGrp="1"/>
          </p:cNvSpPr>
          <p:nvPr>
            <p:ph idx="1"/>
          </p:nvPr>
        </p:nvSpPr>
        <p:spPr>
          <a:xfrm>
            <a:off x="457200" y="838200"/>
            <a:ext cx="8229600" cy="3124200"/>
          </a:xfrm>
        </p:spPr>
        <p:txBody>
          <a:bodyPr>
            <a:normAutofit/>
          </a:bodyPr>
          <a:lstStyle/>
          <a:p>
            <a:pPr marL="0" indent="0">
              <a:lnSpc>
                <a:spcPct val="200000"/>
              </a:lnSpc>
              <a:buNone/>
            </a:pPr>
            <a:r>
              <a:rPr lang="en-US" sz="1200" dirty="0" smtClean="0">
                <a:latin typeface="Calibri" panose="020F0502020204030204" pitchFamily="34" charset="0"/>
              </a:rPr>
              <a:t>Hot and cold </a:t>
            </a:r>
            <a:r>
              <a:rPr lang="en-US" sz="1200" dirty="0">
                <a:latin typeface="Calibri" panose="020F0502020204030204" pitchFamily="34" charset="0"/>
              </a:rPr>
              <a:t>spots of heart disease hospital </a:t>
            </a:r>
            <a:r>
              <a:rPr lang="en-US" sz="1200" dirty="0" smtClean="0">
                <a:latin typeface="Calibri" panose="020F0502020204030204" pitchFamily="34" charset="0"/>
              </a:rPr>
              <a:t>discharges: collocated in Wards </a:t>
            </a:r>
            <a:r>
              <a:rPr lang="en-US" sz="1200" dirty="0">
                <a:latin typeface="Calibri" panose="020F0502020204030204" pitchFamily="34" charset="0"/>
              </a:rPr>
              <a:t>1, 3, 4, 5, and parts of 8 </a:t>
            </a:r>
            <a:r>
              <a:rPr lang="en-US" sz="1200" dirty="0" smtClean="0">
                <a:latin typeface="Calibri" panose="020F0502020204030204" pitchFamily="34" charset="0"/>
              </a:rPr>
              <a:t>zip codes.</a:t>
            </a:r>
          </a:p>
          <a:p>
            <a:pPr marL="0" indent="0">
              <a:lnSpc>
                <a:spcPct val="200000"/>
              </a:lnSpc>
              <a:buNone/>
            </a:pPr>
            <a:r>
              <a:rPr lang="en-US" sz="1200" dirty="0" smtClean="0">
                <a:latin typeface="Calibri" panose="020F0502020204030204" pitchFamily="34" charset="0"/>
              </a:rPr>
              <a:t>Cold spots of heart disease burden - most consistent in Ward 2 zip codes.</a:t>
            </a:r>
          </a:p>
          <a:p>
            <a:pPr marL="0" indent="0">
              <a:lnSpc>
                <a:spcPct val="200000"/>
              </a:lnSpc>
              <a:buNone/>
            </a:pPr>
            <a:r>
              <a:rPr lang="en-US" sz="1200" dirty="0" smtClean="0">
                <a:latin typeface="Calibri" panose="020F0502020204030204" pitchFamily="34" charset="0"/>
              </a:rPr>
              <a:t>High cigarette expenditures: collocated with high heart disease mortality rates.</a:t>
            </a:r>
            <a:endParaRPr lang="en-US" sz="1200" dirty="0">
              <a:latin typeface="Calibri" panose="020F0502020204030204" pitchFamily="34" charset="0"/>
            </a:endParaRPr>
          </a:p>
          <a:p>
            <a:pPr marL="0" indent="0">
              <a:lnSpc>
                <a:spcPct val="200000"/>
              </a:lnSpc>
              <a:buNone/>
            </a:pPr>
            <a:r>
              <a:rPr lang="en-US" sz="1200" dirty="0" smtClean="0">
                <a:latin typeface="Calibri" panose="020F0502020204030204" pitchFamily="34" charset="0"/>
              </a:rPr>
              <a:t>Highest </a:t>
            </a:r>
            <a:r>
              <a:rPr lang="en-US" sz="1200" dirty="0">
                <a:latin typeface="Calibri" panose="020F0502020204030204" pitchFamily="34" charset="0"/>
              </a:rPr>
              <a:t>heart disease incidence </a:t>
            </a:r>
            <a:r>
              <a:rPr lang="en-US" sz="1200" dirty="0" smtClean="0">
                <a:latin typeface="Calibri" panose="020F0502020204030204" pitchFamily="34" charset="0"/>
              </a:rPr>
              <a:t>rates – collocated with the </a:t>
            </a:r>
            <a:r>
              <a:rPr lang="en-US" sz="1200" dirty="0">
                <a:latin typeface="Calibri" panose="020F0502020204030204" pitchFamily="34" charset="0"/>
              </a:rPr>
              <a:t>65+ Age </a:t>
            </a:r>
            <a:r>
              <a:rPr lang="en-US" sz="1200" dirty="0" smtClean="0">
                <a:latin typeface="Calibri" panose="020F0502020204030204" pitchFamily="34" charset="0"/>
              </a:rPr>
              <a:t>Group. </a:t>
            </a:r>
            <a:endParaRPr lang="en-US" sz="1200" dirty="0">
              <a:latin typeface="Calibri" panose="020F0502020204030204" pitchFamily="34" charset="0"/>
            </a:endParaRPr>
          </a:p>
          <a:p>
            <a:pPr marL="0" indent="0">
              <a:lnSpc>
                <a:spcPct val="200000"/>
              </a:lnSpc>
              <a:buNone/>
            </a:pPr>
            <a:r>
              <a:rPr lang="en-US" sz="1200" dirty="0">
                <a:latin typeface="Calibri" panose="020F0502020204030204" pitchFamily="34" charset="0"/>
              </a:rPr>
              <a:t>Z</a:t>
            </a:r>
            <a:r>
              <a:rPr lang="en-US" sz="1200" dirty="0" smtClean="0">
                <a:latin typeface="Calibri" panose="020F0502020204030204" pitchFamily="34" charset="0"/>
              </a:rPr>
              <a:t>ip </a:t>
            </a:r>
            <a:r>
              <a:rPr lang="en-US" sz="1200" dirty="0">
                <a:latin typeface="Calibri" panose="020F0502020204030204" pitchFamily="34" charset="0"/>
              </a:rPr>
              <a:t>codes with the high rates of poverty, obesity, diabetes, and heart </a:t>
            </a:r>
            <a:r>
              <a:rPr lang="en-US" sz="1200" dirty="0" smtClean="0">
                <a:latin typeface="Calibri" panose="020F0502020204030204" pitchFamily="34" charset="0"/>
              </a:rPr>
              <a:t>disease: collocated </a:t>
            </a:r>
            <a:r>
              <a:rPr lang="en-US" sz="1200" dirty="0">
                <a:latin typeface="Calibri" panose="020F0502020204030204" pitchFamily="34" charset="0"/>
              </a:rPr>
              <a:t>with food deserts. </a:t>
            </a:r>
            <a:endParaRPr lang="en-US" sz="1200" dirty="0" smtClean="0">
              <a:latin typeface="Calibri" panose="020F0502020204030204" pitchFamily="34" charset="0"/>
            </a:endParaRPr>
          </a:p>
          <a:p>
            <a:pPr marL="0" indent="0">
              <a:lnSpc>
                <a:spcPct val="220000"/>
              </a:lnSpc>
              <a:buNone/>
            </a:pPr>
            <a:endParaRPr lang="en-US" sz="4800" dirty="0">
              <a:latin typeface="Calibri" panose="020F0502020204030204" pitchFamily="34" charset="0"/>
            </a:endParaRPr>
          </a:p>
        </p:txBody>
      </p:sp>
    </p:spTree>
    <p:extLst>
      <p:ext uri="{BB962C8B-B14F-4D97-AF65-F5344CB8AC3E}">
        <p14:creationId xmlns:p14="http://schemas.microsoft.com/office/powerpoint/2010/main" val="3117136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a:bodyPr>
          <a:lstStyle/>
          <a:p>
            <a:pPr algn="ctr"/>
            <a:r>
              <a:rPr lang="en-US" sz="2800" dirty="0" smtClean="0"/>
              <a:t>LIMITATIONS</a:t>
            </a:r>
            <a:endParaRPr lang="en-US" sz="2800" dirty="0"/>
          </a:p>
        </p:txBody>
      </p:sp>
      <p:sp>
        <p:nvSpPr>
          <p:cNvPr id="3" name="Content Placeholder 2"/>
          <p:cNvSpPr>
            <a:spLocks noGrp="1"/>
          </p:cNvSpPr>
          <p:nvPr>
            <p:ph idx="1"/>
          </p:nvPr>
        </p:nvSpPr>
        <p:spPr>
          <a:xfrm>
            <a:off x="457200" y="1935480"/>
            <a:ext cx="8229600" cy="3246120"/>
          </a:xfrm>
        </p:spPr>
        <p:txBody>
          <a:bodyPr>
            <a:normAutofit/>
          </a:bodyPr>
          <a:lstStyle/>
          <a:p>
            <a:pPr marL="0" indent="0" algn="just">
              <a:lnSpc>
                <a:spcPct val="200000"/>
              </a:lnSpc>
              <a:buNone/>
            </a:pPr>
            <a:r>
              <a:rPr lang="en-US" sz="1200" dirty="0">
                <a:latin typeface="Calibri" panose="020F0502020204030204" pitchFamily="34" charset="0"/>
              </a:rPr>
              <a:t>Preliminary records for year 2012 incidence, mortality, and hospital discharges were used for this study. </a:t>
            </a:r>
            <a:endParaRPr lang="en-US" sz="1200" dirty="0" smtClean="0">
              <a:latin typeface="Calibri" panose="020F0502020204030204" pitchFamily="34" charset="0"/>
            </a:endParaRPr>
          </a:p>
          <a:p>
            <a:pPr algn="just">
              <a:lnSpc>
                <a:spcPct val="200000"/>
              </a:lnSpc>
              <a:buNone/>
            </a:pPr>
            <a:r>
              <a:rPr lang="en-US" sz="1200" dirty="0">
                <a:latin typeface="Calibri" panose="020F0502020204030204" pitchFamily="34" charset="0"/>
              </a:rPr>
              <a:t>BRFSS 2011-2012 Obesity </a:t>
            </a:r>
            <a:r>
              <a:rPr lang="en-US" sz="1200" dirty="0" smtClean="0">
                <a:latin typeface="Calibri" panose="020F0502020204030204" pitchFamily="34" charset="0"/>
              </a:rPr>
              <a:t>and </a:t>
            </a:r>
            <a:r>
              <a:rPr lang="en-US" sz="1200" dirty="0">
                <a:latin typeface="Calibri" panose="020F0502020204030204" pitchFamily="34" charset="0"/>
              </a:rPr>
              <a:t>Overweight </a:t>
            </a:r>
            <a:r>
              <a:rPr lang="en-US" sz="1200" dirty="0" smtClean="0">
                <a:latin typeface="Calibri" panose="020F0502020204030204" pitchFamily="34" charset="0"/>
              </a:rPr>
              <a:t>data - used </a:t>
            </a:r>
            <a:r>
              <a:rPr lang="en-US" sz="1200" dirty="0">
                <a:latin typeface="Calibri" panose="020F0502020204030204" pitchFamily="34" charset="0"/>
              </a:rPr>
              <a:t>to determine the spatial distribution patterns of obesity among District </a:t>
            </a:r>
            <a:endParaRPr lang="en-US" sz="1200" dirty="0" smtClean="0">
              <a:latin typeface="Calibri" panose="020F0502020204030204" pitchFamily="34" charset="0"/>
            </a:endParaRPr>
          </a:p>
          <a:p>
            <a:pPr algn="just">
              <a:lnSpc>
                <a:spcPct val="200000"/>
              </a:lnSpc>
              <a:buNone/>
            </a:pPr>
            <a:r>
              <a:rPr lang="en-US" sz="1200" dirty="0">
                <a:latin typeface="Calibri" panose="020F0502020204030204" pitchFamily="34" charset="0"/>
              </a:rPr>
              <a:t>Wards. </a:t>
            </a:r>
            <a:endParaRPr lang="en-US" sz="1200" dirty="0" smtClean="0">
              <a:latin typeface="Calibri" panose="020F0502020204030204" pitchFamily="34" charset="0"/>
            </a:endParaRPr>
          </a:p>
          <a:p>
            <a:pPr algn="just">
              <a:lnSpc>
                <a:spcPct val="200000"/>
              </a:lnSpc>
              <a:buNone/>
            </a:pPr>
            <a:r>
              <a:rPr lang="en-US" sz="1200" dirty="0">
                <a:latin typeface="Calibri" panose="020F0502020204030204" pitchFamily="34" charset="0"/>
              </a:rPr>
              <a:t>Current year, 2014 </a:t>
            </a:r>
            <a:r>
              <a:rPr lang="en-US" sz="1200" dirty="0" smtClean="0">
                <a:latin typeface="Calibri" panose="020F0502020204030204" pitchFamily="34" charset="0"/>
              </a:rPr>
              <a:t>data: provide </a:t>
            </a:r>
            <a:r>
              <a:rPr lang="en-US" sz="1200" dirty="0">
                <a:latin typeface="Calibri" panose="020F0502020204030204" pitchFamily="34" charset="0"/>
              </a:rPr>
              <a:t>a more </a:t>
            </a:r>
            <a:r>
              <a:rPr lang="en-US" sz="1200" dirty="0" smtClean="0">
                <a:latin typeface="Calibri" panose="020F0502020204030204" pitchFamily="34" charset="0"/>
              </a:rPr>
              <a:t>current </a:t>
            </a:r>
            <a:r>
              <a:rPr lang="en-US" sz="1200" dirty="0">
                <a:latin typeface="Calibri" panose="020F0502020204030204" pitchFamily="34" charset="0"/>
              </a:rPr>
              <a:t>understanding of the </a:t>
            </a:r>
            <a:r>
              <a:rPr lang="en-US" sz="1200" dirty="0" smtClean="0">
                <a:latin typeface="Calibri" panose="020F0502020204030204" pitchFamily="34" charset="0"/>
              </a:rPr>
              <a:t>impact of cofactors on public </a:t>
            </a:r>
            <a:r>
              <a:rPr lang="en-US" sz="1200" dirty="0">
                <a:latin typeface="Calibri" panose="020F0502020204030204" pitchFamily="34" charset="0"/>
              </a:rPr>
              <a:t>health burden of heart </a:t>
            </a:r>
            <a:r>
              <a:rPr lang="en-US" sz="1200" dirty="0" smtClean="0">
                <a:latin typeface="Calibri" panose="020F0502020204030204" pitchFamily="34" charset="0"/>
              </a:rPr>
              <a:t>disease</a:t>
            </a:r>
          </a:p>
          <a:p>
            <a:pPr algn="just">
              <a:lnSpc>
                <a:spcPct val="200000"/>
              </a:lnSpc>
              <a:buNone/>
            </a:pPr>
            <a:r>
              <a:rPr lang="en-US" sz="1200" dirty="0">
                <a:latin typeface="Calibri" panose="020F0502020204030204" pitchFamily="34" charset="0"/>
              </a:rPr>
              <a:t>in the District. </a:t>
            </a:r>
            <a:endParaRPr lang="en-US" sz="1200" dirty="0" smtClean="0">
              <a:latin typeface="Calibri" panose="020F0502020204030204" pitchFamily="34" charset="0"/>
            </a:endParaRPr>
          </a:p>
          <a:p>
            <a:pPr algn="just">
              <a:lnSpc>
                <a:spcPct val="200000"/>
              </a:lnSpc>
              <a:buNone/>
            </a:pPr>
            <a:r>
              <a:rPr lang="en-US" sz="1200" dirty="0" smtClean="0">
                <a:latin typeface="Calibri" panose="020F0502020204030204" pitchFamily="34" charset="0"/>
              </a:rPr>
              <a:t>Manner </a:t>
            </a:r>
            <a:r>
              <a:rPr lang="en-US" sz="1200" dirty="0">
                <a:latin typeface="Calibri" panose="020F0502020204030204" pitchFamily="34" charset="0"/>
              </a:rPr>
              <a:t>in which questions are worded and the ability of individuals to recall details may result in inaccuracies.</a:t>
            </a:r>
          </a:p>
          <a:p>
            <a:pPr algn="just">
              <a:lnSpc>
                <a:spcPct val="200000"/>
              </a:lnSpc>
              <a:buNone/>
            </a:pPr>
            <a:r>
              <a:rPr lang="en-US" sz="1200" dirty="0" smtClean="0">
                <a:latin typeface="Calibri" panose="020F0502020204030204" pitchFamily="34" charset="0"/>
              </a:rPr>
              <a:t>That is BRFSS </a:t>
            </a:r>
            <a:r>
              <a:rPr lang="en-US" sz="1200" dirty="0">
                <a:latin typeface="Calibri" panose="020F0502020204030204" pitchFamily="34" charset="0"/>
              </a:rPr>
              <a:t>relies on information reported directly by the respondent - self-reported data may be subject to errors.</a:t>
            </a:r>
            <a:endParaRPr lang="en-US" sz="1200" dirty="0" smtClean="0">
              <a:latin typeface="Calibri" panose="020F0502020204030204" pitchFamily="34" charset="0"/>
            </a:endParaRPr>
          </a:p>
          <a:p>
            <a:pPr algn="just">
              <a:lnSpc>
                <a:spcPct val="200000"/>
              </a:lnSpc>
              <a:buNone/>
            </a:pPr>
            <a:endParaRPr lang="en-US"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a:bodyPr>
          <a:lstStyle/>
          <a:p>
            <a:pPr algn="ctr"/>
            <a:r>
              <a:rPr lang="en-US" sz="2800" dirty="0" smtClean="0"/>
              <a:t>LESSONS LEARNED</a:t>
            </a:r>
            <a:endParaRPr lang="en-US" sz="2800" dirty="0"/>
          </a:p>
        </p:txBody>
      </p:sp>
      <p:sp>
        <p:nvSpPr>
          <p:cNvPr id="3" name="Content Placeholder 2"/>
          <p:cNvSpPr>
            <a:spLocks noGrp="1"/>
          </p:cNvSpPr>
          <p:nvPr>
            <p:ph idx="1"/>
          </p:nvPr>
        </p:nvSpPr>
        <p:spPr>
          <a:xfrm>
            <a:off x="457200" y="1676400"/>
            <a:ext cx="8229600" cy="4038600"/>
          </a:xfrm>
        </p:spPr>
        <p:txBody>
          <a:bodyPr>
            <a:noAutofit/>
          </a:bodyPr>
          <a:lstStyle/>
          <a:p>
            <a:pPr marL="0" indent="0" algn="just">
              <a:lnSpc>
                <a:spcPct val="200000"/>
              </a:lnSpc>
              <a:buNone/>
            </a:pPr>
            <a:r>
              <a:rPr lang="en-US" sz="1200" dirty="0">
                <a:latin typeface="Calibri" panose="020F0502020204030204" pitchFamily="34" charset="0"/>
              </a:rPr>
              <a:t>Consistency </a:t>
            </a:r>
            <a:r>
              <a:rPr lang="en-US" sz="1200" dirty="0" smtClean="0">
                <a:latin typeface="Calibri" panose="020F0502020204030204" pitchFamily="34" charset="0"/>
              </a:rPr>
              <a:t>of high </a:t>
            </a:r>
            <a:r>
              <a:rPr lang="en-US" sz="1200" dirty="0">
                <a:latin typeface="Calibri" panose="020F0502020204030204" pitchFamily="34" charset="0"/>
              </a:rPr>
              <a:t>public health burden of heart disease in the northeast-southeast </a:t>
            </a:r>
            <a:r>
              <a:rPr lang="en-US" sz="1200" dirty="0" smtClean="0">
                <a:latin typeface="Calibri" panose="020F0502020204030204" pitchFamily="34" charset="0"/>
              </a:rPr>
              <a:t>of the District.</a:t>
            </a:r>
          </a:p>
          <a:p>
            <a:pPr marL="0" indent="0" algn="just">
              <a:lnSpc>
                <a:spcPct val="200000"/>
              </a:lnSpc>
              <a:buNone/>
            </a:pPr>
            <a:r>
              <a:rPr lang="en-US" sz="1200" dirty="0">
                <a:latin typeface="Calibri" panose="020F0502020204030204" pitchFamily="34" charset="0"/>
              </a:rPr>
              <a:t>Seven zip codes in Ward 2 consistently had low heart disease incidence, mortality and hospital discharge </a:t>
            </a:r>
            <a:r>
              <a:rPr lang="en-US" sz="1200" dirty="0" smtClean="0">
                <a:latin typeface="Calibri" panose="020F0502020204030204" pitchFamily="34" charset="0"/>
              </a:rPr>
              <a:t>rates.</a:t>
            </a:r>
          </a:p>
          <a:p>
            <a:pPr marL="0" indent="0" algn="just">
              <a:lnSpc>
                <a:spcPct val="200000"/>
              </a:lnSpc>
              <a:buNone/>
            </a:pPr>
            <a:r>
              <a:rPr lang="en-US" sz="1200" dirty="0" smtClean="0">
                <a:latin typeface="Calibri" panose="020F0502020204030204" pitchFamily="34" charset="0"/>
              </a:rPr>
              <a:t>Spatial trend analysis of </a:t>
            </a:r>
            <a:r>
              <a:rPr lang="en-US" sz="1200" dirty="0">
                <a:latin typeface="Calibri" panose="020F0502020204030204" pitchFamily="34" charset="0"/>
              </a:rPr>
              <a:t>heart disease </a:t>
            </a:r>
            <a:r>
              <a:rPr lang="en-US" sz="1200" dirty="0" smtClean="0">
                <a:latin typeface="Calibri" panose="020F0502020204030204" pitchFamily="34" charset="0"/>
              </a:rPr>
              <a:t>can enhance tailored </a:t>
            </a:r>
            <a:r>
              <a:rPr lang="en-US" sz="1200" dirty="0">
                <a:latin typeface="Calibri" panose="020F0502020204030204" pitchFamily="34" charset="0"/>
              </a:rPr>
              <a:t>heart disease burden </a:t>
            </a:r>
            <a:r>
              <a:rPr lang="en-US" sz="1200" dirty="0" smtClean="0">
                <a:latin typeface="Calibri" panose="020F0502020204030204" pitchFamily="34" charset="0"/>
              </a:rPr>
              <a:t>intervention strategies.</a:t>
            </a:r>
          </a:p>
          <a:p>
            <a:pPr marL="0" indent="0" algn="just">
              <a:lnSpc>
                <a:spcPct val="200000"/>
              </a:lnSpc>
              <a:buNone/>
            </a:pPr>
            <a:r>
              <a:rPr lang="en-US" sz="1200" dirty="0" smtClean="0">
                <a:latin typeface="Calibri" panose="020F0502020204030204" pitchFamily="34" charset="0"/>
              </a:rPr>
              <a:t>That is, spatial </a:t>
            </a:r>
            <a:r>
              <a:rPr lang="en-US" sz="1200" dirty="0">
                <a:latin typeface="Calibri" panose="020F0502020204030204" pitchFamily="34" charset="0"/>
              </a:rPr>
              <a:t>trend analysis: aids </a:t>
            </a:r>
            <a:r>
              <a:rPr lang="en-US" sz="1200" dirty="0" smtClean="0">
                <a:latin typeface="Calibri" panose="020F0502020204030204" pitchFamily="34" charset="0"/>
              </a:rPr>
              <a:t>decision-making about where </a:t>
            </a:r>
            <a:r>
              <a:rPr lang="en-US" sz="1200" dirty="0">
                <a:latin typeface="Calibri" panose="020F0502020204030204" pitchFamily="34" charset="0"/>
              </a:rPr>
              <a:t>to best locate and spend limited intervention resources</a:t>
            </a:r>
            <a:r>
              <a:rPr lang="en-US" sz="1200" dirty="0" smtClean="0">
                <a:latin typeface="Calibri" panose="020F0502020204030204" pitchFamily="34" charset="0"/>
              </a:rPr>
              <a:t>.</a:t>
            </a:r>
          </a:p>
          <a:p>
            <a:pPr marL="0" indent="0" algn="just">
              <a:lnSpc>
                <a:spcPct val="200000"/>
              </a:lnSpc>
              <a:buNone/>
            </a:pPr>
            <a:r>
              <a:rPr lang="en-US" sz="1200" dirty="0" smtClean="0">
                <a:latin typeface="Calibri" panose="020F0502020204030204" pitchFamily="34" charset="0"/>
              </a:rPr>
              <a:t>Recognition of disparities in spatial pattern of lifestage groups: aids in designing cost effective and targeted interventions. </a:t>
            </a:r>
          </a:p>
          <a:p>
            <a:pPr marL="0" indent="0" algn="just">
              <a:lnSpc>
                <a:spcPct val="200000"/>
              </a:lnSpc>
              <a:buNone/>
            </a:pPr>
            <a:r>
              <a:rPr lang="en-US" sz="1200" dirty="0" smtClean="0">
                <a:latin typeface="Calibri" panose="020F0502020204030204" pitchFamily="34" charset="0"/>
              </a:rPr>
              <a:t>Generally food deserts and cigarette expenditures (proxy for smoking): collocated in most District Wards .</a:t>
            </a:r>
          </a:p>
          <a:p>
            <a:pPr marL="0" indent="0" algn="just">
              <a:lnSpc>
                <a:spcPct val="200000"/>
              </a:lnSpc>
              <a:buNone/>
            </a:pPr>
            <a:r>
              <a:rPr lang="en-US" sz="1200" dirty="0" smtClean="0">
                <a:latin typeface="Calibri" panose="020F0502020204030204" pitchFamily="34" charset="0"/>
              </a:rPr>
              <a:t>Use of multiple spatial methods that point to similar results strengthens confidence in results obtained for evidence-based decision making.</a:t>
            </a:r>
          </a:p>
          <a:p>
            <a:pPr marL="0" indent="0" algn="just">
              <a:lnSpc>
                <a:spcPct val="200000"/>
              </a:lnSpc>
              <a:buNone/>
            </a:pPr>
            <a:r>
              <a:rPr lang="en-US" sz="1200" dirty="0" smtClean="0">
                <a:latin typeface="Calibri" panose="020F0502020204030204" pitchFamily="34" charset="0"/>
              </a:rPr>
              <a:t>High heart disease mortality rates are collocated with both high income and high education levels.</a:t>
            </a:r>
            <a:endParaRPr lang="en-US" sz="1200" dirty="0">
              <a:latin typeface="Calibri" panose="020F0502020204030204" pitchFamily="34" charset="0"/>
            </a:endParaRPr>
          </a:p>
          <a:p>
            <a:pPr marL="0" indent="0" algn="just">
              <a:lnSpc>
                <a:spcPct val="200000"/>
              </a:lnSpc>
              <a:buNone/>
            </a:pPr>
            <a:endParaRPr lang="en-US"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SELECTED REFERENCES</a:t>
            </a:r>
            <a:endParaRPr lang="en-US" sz="2800" dirty="0"/>
          </a:p>
        </p:txBody>
      </p:sp>
      <p:sp>
        <p:nvSpPr>
          <p:cNvPr id="3" name="Content Placeholder 2"/>
          <p:cNvSpPr>
            <a:spLocks noGrp="1"/>
          </p:cNvSpPr>
          <p:nvPr>
            <p:ph idx="1"/>
          </p:nvPr>
        </p:nvSpPr>
        <p:spPr/>
        <p:txBody>
          <a:bodyPr/>
          <a:lstStyle/>
          <a:p>
            <a:pPr marL="0" indent="0">
              <a:buNone/>
            </a:pPr>
            <a:r>
              <a:rPr lang="en-US" sz="1200" dirty="0" smtClean="0">
                <a:latin typeface="Calibri" panose="020F0502020204030204" pitchFamily="34" charset="0"/>
              </a:rPr>
              <a:t>1.“</a:t>
            </a:r>
            <a:r>
              <a:rPr lang="en-US" sz="1200" dirty="0">
                <a:latin typeface="Calibri" panose="020F0502020204030204" pitchFamily="34" charset="0"/>
              </a:rPr>
              <a:t>ABCs” of Heart Disease and Stroke Prevention and Management are defined as A- Aspirin therapy for appropriate populations; B-Blood pressure control; C-Cholesterol control, and S-Sodium reduction and Smoking cessation </a:t>
            </a:r>
            <a:r>
              <a:rPr lang="en-US" sz="1200" dirty="0" smtClean="0">
                <a:latin typeface="Calibri" panose="020F0502020204030204" pitchFamily="34" charset="0"/>
              </a:rPr>
              <a:t>.</a:t>
            </a:r>
          </a:p>
          <a:p>
            <a:pPr marL="0" indent="0">
              <a:buNone/>
            </a:pPr>
            <a:endParaRPr lang="en-US" sz="1200" dirty="0">
              <a:latin typeface="Calibri" panose="020F0502020204030204" pitchFamily="34" charset="0"/>
            </a:endParaRPr>
          </a:p>
          <a:p>
            <a:pPr marL="0" indent="0">
              <a:buNone/>
            </a:pPr>
            <a:r>
              <a:rPr lang="en-US" sz="1200" dirty="0" smtClean="0">
                <a:latin typeface="Calibri" panose="020F0502020204030204" pitchFamily="34" charset="0"/>
              </a:rPr>
              <a:t>2. </a:t>
            </a:r>
            <a:r>
              <a:rPr lang="en-US" sz="1200" dirty="0">
                <a:latin typeface="Calibri" panose="020F0502020204030204" pitchFamily="34" charset="0"/>
              </a:rPr>
              <a:t>Heidenreich PA, Trogdon JG, Khavjou OA, Butler J, Dracup K, Ezekowitz MD,et al. Forecasting the future of cardiovascular disease in the United States: a policy statement from the American Heart Association. Circulation 2011; 123 (8):933-944. </a:t>
            </a:r>
            <a:endParaRPr lang="en-US" sz="1200" dirty="0" smtClean="0">
              <a:latin typeface="Calibri" panose="020F0502020204030204" pitchFamily="34" charset="0"/>
            </a:endParaRPr>
          </a:p>
          <a:p>
            <a:pPr marL="0" indent="0">
              <a:buNone/>
            </a:pPr>
            <a:endParaRPr lang="en-US" sz="1200" dirty="0">
              <a:latin typeface="Calibri" panose="020F0502020204030204" pitchFamily="34" charset="0"/>
            </a:endParaRPr>
          </a:p>
          <a:p>
            <a:pPr marL="0" indent="0">
              <a:buNone/>
            </a:pPr>
            <a:r>
              <a:rPr lang="en-US" sz="1200" dirty="0" smtClean="0">
                <a:latin typeface="Calibri" panose="020F0502020204030204" pitchFamily="34" charset="0"/>
              </a:rPr>
              <a:t>3. </a:t>
            </a:r>
            <a:r>
              <a:rPr lang="en-US" sz="1200" dirty="0">
                <a:latin typeface="Calibri" panose="020F0502020204030204" pitchFamily="34" charset="0"/>
              </a:rPr>
              <a:t>Data Management and Analysis Division, Center for Policy, Planning and Evaluation, DC Department of </a:t>
            </a:r>
            <a:r>
              <a:rPr lang="en-US" sz="1200" dirty="0" smtClean="0">
                <a:latin typeface="Calibri" panose="020F0502020204030204" pitchFamily="34" charset="0"/>
              </a:rPr>
              <a:t>Health.</a:t>
            </a:r>
          </a:p>
          <a:p>
            <a:pPr marL="0" indent="0">
              <a:buNone/>
            </a:pPr>
            <a:r>
              <a:rPr lang="en-US" sz="1200" dirty="0" smtClean="0">
                <a:latin typeface="Calibri" panose="020F0502020204030204" pitchFamily="34" charset="0"/>
              </a:rPr>
              <a:t> </a:t>
            </a:r>
            <a:endParaRPr lang="en-US" sz="1200" dirty="0">
              <a:latin typeface="Calibri" panose="020F0502020204030204" pitchFamily="34" charset="0"/>
            </a:endParaRPr>
          </a:p>
          <a:p>
            <a:pPr marL="0" indent="0">
              <a:lnSpc>
                <a:spcPct val="150000"/>
              </a:lnSpc>
              <a:buNone/>
            </a:pPr>
            <a:r>
              <a:rPr lang="en-US" sz="1200" dirty="0" smtClean="0">
                <a:latin typeface="Calibri" panose="020F0502020204030204" pitchFamily="34" charset="0"/>
              </a:rPr>
              <a:t>4. </a:t>
            </a:r>
            <a:r>
              <a:rPr lang="en-US" sz="1200" dirty="0">
                <a:latin typeface="Calibri" panose="020F0502020204030204" pitchFamily="34" charset="0"/>
              </a:rPr>
              <a:t>Note: Preliminary 2012 Data Source: Data Management and Analysis Division, Center for Policy Planning and Evaluation, DC Department of Health </a:t>
            </a:r>
            <a:r>
              <a:rPr lang="en-US" sz="1200" dirty="0" smtClean="0">
                <a:latin typeface="Calibri" panose="020F0502020204030204" pitchFamily="34" charset="0"/>
              </a:rPr>
              <a:t>.</a:t>
            </a:r>
          </a:p>
          <a:p>
            <a:pPr marL="0" indent="0">
              <a:lnSpc>
                <a:spcPct val="150000"/>
              </a:lnSpc>
              <a:buNone/>
            </a:pPr>
            <a:r>
              <a:rPr lang="en-US" sz="1200" dirty="0" smtClean="0">
                <a:latin typeface="Calibri" panose="020F0502020204030204" pitchFamily="34" charset="0"/>
              </a:rPr>
              <a:t>5. </a:t>
            </a:r>
            <a:r>
              <a:rPr lang="en-US" sz="1200" dirty="0">
                <a:latin typeface="Calibri" panose="020F0502020204030204" pitchFamily="34" charset="0"/>
              </a:rPr>
              <a:t>Note: Preliminary 2012 Data Source: Data Management and Analysis Division, Center for Policy Planning and Evaluation, DC Department of Health  </a:t>
            </a:r>
          </a:p>
          <a:p>
            <a:pPr marL="0" indent="0">
              <a:lnSpc>
                <a:spcPct val="150000"/>
              </a:lnSpc>
              <a:buNone/>
            </a:pPr>
            <a:r>
              <a:rPr lang="en-US" sz="1200" dirty="0" smtClean="0">
                <a:latin typeface="Calibri" panose="020F0502020204030204" pitchFamily="34" charset="0"/>
              </a:rPr>
              <a:t>Anselin, L. (1995). “Local Indicators of Spatial Association—LISA”, Geographical Analysis, 27, 93-115 </a:t>
            </a:r>
          </a:p>
          <a:p>
            <a:pPr marL="0" indent="0">
              <a:lnSpc>
                <a:spcPct val="150000"/>
              </a:lnSpc>
              <a:buNone/>
            </a:pPr>
            <a:r>
              <a:rPr lang="en-US" sz="1200" dirty="0" smtClean="0">
                <a:latin typeface="Calibri" panose="020F0502020204030204" pitchFamily="34" charset="0"/>
              </a:rPr>
              <a:t>6 </a:t>
            </a:r>
            <a:r>
              <a:rPr lang="en-US" sz="1200" dirty="0">
                <a:latin typeface="Calibri" panose="020F0502020204030204" pitchFamily="34" charset="0"/>
              </a:rPr>
              <a:t>Siaway, G. (2009). ”Evaluation of the Relationship between Indoor Radon and Geology, Topography and Aeroradioactivity.” A dissertation submitted in partial fulfillment of the requirements for the degree of Doctor of Philosophy at George Mason University, Fairfax, VA.” </a:t>
            </a:r>
          </a:p>
          <a:p>
            <a:pPr marL="0" indent="0">
              <a:buNone/>
            </a:pPr>
            <a:endParaRPr lang="en-US" sz="1200" dirty="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620895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SELECTED REFERENCES</a:t>
            </a:r>
          </a:p>
        </p:txBody>
      </p:sp>
      <p:sp>
        <p:nvSpPr>
          <p:cNvPr id="3" name="Content Placeholder 2"/>
          <p:cNvSpPr>
            <a:spLocks noGrp="1"/>
          </p:cNvSpPr>
          <p:nvPr>
            <p:ph idx="1"/>
          </p:nvPr>
        </p:nvSpPr>
        <p:spPr/>
        <p:txBody>
          <a:bodyPr/>
          <a:lstStyle/>
          <a:p>
            <a:pPr marL="0" indent="0">
              <a:lnSpc>
                <a:spcPct val="200000"/>
              </a:lnSpc>
              <a:buNone/>
            </a:pPr>
            <a:r>
              <a:rPr lang="en-US" sz="1200" dirty="0">
                <a:latin typeface="Calibri" panose="020F0502020204030204" pitchFamily="34" charset="0"/>
              </a:rPr>
              <a:t>7</a:t>
            </a:r>
            <a:r>
              <a:rPr lang="en-US" sz="1200" dirty="0" smtClean="0">
                <a:latin typeface="Calibri" panose="020F0502020204030204" pitchFamily="34" charset="0"/>
              </a:rPr>
              <a:t>. </a:t>
            </a:r>
            <a:r>
              <a:rPr lang="en-US" sz="1200" dirty="0">
                <a:latin typeface="Calibri" panose="020F0502020204030204" pitchFamily="34" charset="0"/>
              </a:rPr>
              <a:t>Siaway, G. (2009). ”Evaluation of the Relationship between Indoor Radon and Geology, Topography and Aeroradioactivity.” A dissertation submitted in partial fulfillment of the requirements for the degree of Doctor of Philosophy at George Mason University, Fairfax, VA.” </a:t>
            </a:r>
            <a:endParaRPr lang="en-US" sz="1200" dirty="0" smtClean="0">
              <a:latin typeface="Calibri" panose="020F0502020204030204" pitchFamily="34" charset="0"/>
            </a:endParaRPr>
          </a:p>
          <a:p>
            <a:pPr marL="0" indent="0">
              <a:lnSpc>
                <a:spcPct val="200000"/>
              </a:lnSpc>
              <a:buNone/>
            </a:pPr>
            <a:r>
              <a:rPr lang="en-US" sz="1200" dirty="0">
                <a:latin typeface="Calibri" panose="020F0502020204030204" pitchFamily="34" charset="0"/>
              </a:rPr>
              <a:t>8</a:t>
            </a:r>
            <a:r>
              <a:rPr lang="en-US" sz="1200" dirty="0" smtClean="0">
                <a:latin typeface="Calibri" panose="020F0502020204030204" pitchFamily="34" charset="0"/>
              </a:rPr>
              <a:t>. Steinberg, S.L. and S.J. Steinberg. (2015). GIS Research Methods Incorporating Spatial Perspectives, First Edition, ESRI Press, Redlands, CA, pp 1 – 409.</a:t>
            </a:r>
          </a:p>
          <a:p>
            <a:pPr marL="0" indent="0">
              <a:lnSpc>
                <a:spcPct val="200000"/>
              </a:lnSpc>
              <a:buNone/>
            </a:pPr>
            <a:r>
              <a:rPr lang="en-US" sz="1200" dirty="0" smtClean="0">
                <a:latin typeface="Calibri" panose="020F0502020204030204" pitchFamily="34" charset="0"/>
              </a:rPr>
              <a:t>9. Lloyd, C. (2010). Spatial data analysis - An Introduction for GIS Users, Oxford University Press, Oxford, New York, pp. 1 – 206.</a:t>
            </a:r>
          </a:p>
          <a:p>
            <a:pPr marL="0" indent="0">
              <a:lnSpc>
                <a:spcPct val="200000"/>
              </a:lnSpc>
              <a:buNone/>
            </a:pPr>
            <a:r>
              <a:rPr lang="en-US" sz="1200" dirty="0" smtClean="0">
                <a:latin typeface="Calibri" panose="020F0502020204030204" pitchFamily="34" charset="0"/>
              </a:rPr>
              <a:t>10. Kalkhan, M. (2011). Spatial Statistics – GeoSpatial Information Modeling and Thematic Mapping, CRC Press, Boca Raton, FL, pp</a:t>
            </a:r>
            <a:r>
              <a:rPr lang="en-US" sz="1200" dirty="0">
                <a:latin typeface="Calibri" panose="020F0502020204030204" pitchFamily="34" charset="0"/>
              </a:rPr>
              <a:t>. 1 </a:t>
            </a:r>
            <a:r>
              <a:rPr lang="en-US" sz="1200" dirty="0" smtClean="0">
                <a:latin typeface="Calibri" panose="020F0502020204030204" pitchFamily="34" charset="0"/>
              </a:rPr>
              <a:t>– 166.</a:t>
            </a:r>
            <a:endParaRPr lang="en-US" sz="1200" dirty="0">
              <a:latin typeface="Calibri" panose="020F0502020204030204" pitchFamily="34" charset="0"/>
            </a:endParaRPr>
          </a:p>
          <a:p>
            <a:pPr marL="0" indent="0">
              <a:lnSpc>
                <a:spcPct val="200000"/>
              </a:lnSpc>
              <a:buNone/>
            </a:pPr>
            <a:r>
              <a:rPr lang="en-US" sz="1200" dirty="0" smtClean="0">
                <a:latin typeface="Calibri" panose="020F0502020204030204" pitchFamily="34" charset="0"/>
              </a:rPr>
              <a:t> </a:t>
            </a:r>
          </a:p>
        </p:txBody>
      </p:sp>
    </p:spTree>
    <p:extLst>
      <p:ext uri="{BB962C8B-B14F-4D97-AF65-F5344CB8AC3E}">
        <p14:creationId xmlns:p14="http://schemas.microsoft.com/office/powerpoint/2010/main" val="3609880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3153</TotalTime>
  <Words>3629</Words>
  <Application>Microsoft Office PowerPoint</Application>
  <PresentationFormat>On-screen Show (4:3)</PresentationFormat>
  <Paragraphs>290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Flow</vt:lpstr>
      <vt:lpstr>Application of Spatial Statistics, Segmentation and Market Solutions to Examine Disparities in Heart Disease and selected Risk Factors in The District of Columbia</vt:lpstr>
      <vt:lpstr>George Siaway, PhD, Christine A. Clarke, MS, Fern Johnson-Clarke, PhD and Rowena Samala, MS</vt:lpstr>
      <vt:lpstr>ABSTRACT</vt:lpstr>
      <vt:lpstr>BACKGROUND: HEART DISEASE-IMPORTANT PUBLIC HEALTH PROBLEM</vt:lpstr>
      <vt:lpstr>PROBLEM OVERVIEW AND METHODS </vt:lpstr>
      <vt:lpstr>FIGURE 1: LEADING CAUSES OF DEATH, 2012</vt:lpstr>
      <vt:lpstr>FIGURES 1 – 2: HEART DISEASE HOSPITAL DISCHARGES</vt:lpstr>
      <vt:lpstr>FIGURES 1 – 2: HEART DISEASE HOSPITAL DISCHARGES, 2012</vt:lpstr>
      <vt:lpstr>FIGURES 3 – 4: SPATIAL TRENDS OF HEART DISEASE HOSPITAL DISCHARGES, 2012</vt:lpstr>
      <vt:lpstr>FIGURES 3 – 4B: SPATIAL PATTERNS AND TREND OF HEART DISEASE HOSPITAL DISCHARGES, 2012</vt:lpstr>
      <vt:lpstr>Figure 4B:Spatial Autocorrelation Analysis Results for Heart Disease, 2012</vt:lpstr>
      <vt:lpstr>Figure 4B:Spatial Autocorrelation Analysis Statistics for Heart Disease, 2012</vt:lpstr>
      <vt:lpstr>FIGURES 5 – 6: Spatial Patterns of HEART DISEASE MORTALITY</vt:lpstr>
      <vt:lpstr>FIGURES 5 – 6: HEART DISEASE MORTALITY, 2012</vt:lpstr>
      <vt:lpstr>FIGURES 7 – 8: HEART DISEASE INCIDENCE AND HOTSPOTS</vt:lpstr>
      <vt:lpstr>FIGURES 7 – 8: HEART DISEASE INCIDENCE AND HOTSPOTS, 2012</vt:lpstr>
      <vt:lpstr>Figures 9 - 10:SPATIAL PATTERNS AND TREND OF HEART DISEASE, 2012</vt:lpstr>
      <vt:lpstr>Figures 9 - 10:SPATIAL PATTERNS AND TREND OF HEART DISEASE, 2012</vt:lpstr>
      <vt:lpstr>FIGURES 11A, 11B AND TABLE 1: HEART DISEASE MORTALITY &amp; DOMINANT LIFESTAGE GROUPS, AND EDUCATION</vt:lpstr>
      <vt:lpstr>FIGURES 11A, 11B AND TABLE 1: HEART DISEASE MORTALITY &amp; DOMINANT LIFESTAGE GROUPS, AND EDUCATION</vt:lpstr>
      <vt:lpstr>Table 1: Description of Lifestage Groups, 2015</vt:lpstr>
      <vt:lpstr>FIGURES 12 – 13: SPATIAL PATTERNS OF DIABETES</vt:lpstr>
      <vt:lpstr>FIGURES 12 – 13: HEART DISEASE , 2012 AND DIABETES, 2011</vt:lpstr>
      <vt:lpstr>FIGURES 14 – 15: OBESITY AND HEART DISEASE</vt:lpstr>
      <vt:lpstr>FIGURES 14 – 15: HEART DISEASE, 2012 &amp; OBESITY, 2011-2012</vt:lpstr>
      <vt:lpstr>FIGURES 16 – 17: OVERWEIGHT &amp; HEART DISEASE</vt:lpstr>
      <vt:lpstr>FIGURES 16 – 17: HEART DISEASE, 2012  &amp; OVERWEIGHT, 2011-2012</vt:lpstr>
      <vt:lpstr>FIGURES 18 - 19: SMOKING, HEART DISEASE AND FOOD DESERTS</vt:lpstr>
      <vt:lpstr>FIGURES 18 - 19: SMOKING, HEART DISEASE AND FOOD DESERTS</vt:lpstr>
      <vt:lpstr>FIGURES 20: 21:HEART DISEASE AMONG 65PLUS-AGE GROUPS AND INCOME, 2012</vt:lpstr>
      <vt:lpstr>FIGURES 20 - 21:HEART DISEASE AMONG 65PLUS-AGE GROUPS AND INCOME, 2012</vt:lpstr>
      <vt:lpstr>FIGURES 22 - 23: PREDICTING SPATIAL PATTERNS OF HEART DISEASE INCIDENCE BASED ON 2012 DATA (BAYESIAN KRIGING)</vt:lpstr>
      <vt:lpstr>FIGURES 22 - 23: PREDICTING SPATIAL PATTERNS OF HEART DISEASE (BASED ON 2012 DATA)</vt:lpstr>
      <vt:lpstr>CONCLUSIONS</vt:lpstr>
      <vt:lpstr>CONCLUSIONS</vt:lpstr>
      <vt:lpstr>LIMITATIONS</vt:lpstr>
      <vt:lpstr>LESSONS LEARNED</vt:lpstr>
      <vt:lpstr>SELECTED REFERENCES</vt:lpstr>
      <vt:lpstr>SELECTED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Causes of Deaths, 2012</dc:title>
  <dc:creator>Christine</dc:creator>
  <cp:lastModifiedBy>Siaway, George</cp:lastModifiedBy>
  <cp:revision>154</cp:revision>
  <dcterms:created xsi:type="dcterms:W3CDTF">2014-10-14T07:27:57Z</dcterms:created>
  <dcterms:modified xsi:type="dcterms:W3CDTF">2015-08-18T12:23:17Z</dcterms:modified>
</cp:coreProperties>
</file>