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367" r:id="rId2"/>
    <p:sldId id="352" r:id="rId3"/>
    <p:sldId id="376" r:id="rId4"/>
    <p:sldId id="395" r:id="rId5"/>
    <p:sldId id="393" r:id="rId6"/>
    <p:sldId id="431" r:id="rId7"/>
    <p:sldId id="432" r:id="rId8"/>
    <p:sldId id="401" r:id="rId9"/>
    <p:sldId id="433" r:id="rId10"/>
    <p:sldId id="403" r:id="rId11"/>
    <p:sldId id="406" r:id="rId12"/>
    <p:sldId id="425" r:id="rId13"/>
    <p:sldId id="415" r:id="rId14"/>
    <p:sldId id="426" r:id="rId15"/>
    <p:sldId id="430" r:id="rId16"/>
    <p:sldId id="429"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ily Tur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800080"/>
    <a:srgbClr val="008080"/>
    <a:srgbClr val="0038BA"/>
    <a:srgbClr val="FFFF99"/>
    <a:srgbClr val="FF9900"/>
    <a:srgbClr val="339966"/>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93" autoAdjust="0"/>
    <p:restoredTop sz="93389" autoAdjust="0"/>
  </p:normalViewPr>
  <p:slideViewPr>
    <p:cSldViewPr>
      <p:cViewPr>
        <p:scale>
          <a:sx n="100" d="100"/>
          <a:sy n="100" d="100"/>
        </p:scale>
        <p:origin x="-1224" y="-234"/>
      </p:cViewPr>
      <p:guideLst>
        <p:guide orient="horz" pos="2160"/>
        <p:guide pos="2880"/>
      </p:guideLst>
    </p:cSldViewPr>
  </p:slideViewPr>
  <p:outlineViewPr>
    <p:cViewPr>
      <p:scale>
        <a:sx n="33" d="100"/>
        <a:sy n="33" d="100"/>
      </p:scale>
      <p:origin x="0" y="6378"/>
    </p:cViewPr>
  </p:outlineViewPr>
  <p:notesTextViewPr>
    <p:cViewPr>
      <p:scale>
        <a:sx n="125" d="100"/>
        <a:sy n="125" d="100"/>
      </p:scale>
      <p:origin x="0" y="0"/>
    </p:cViewPr>
  </p:notesTextViewPr>
  <p:sorterViewPr>
    <p:cViewPr>
      <p:scale>
        <a:sx n="100" d="100"/>
        <a:sy n="100" d="100"/>
      </p:scale>
      <p:origin x="0" y="0"/>
    </p:cViewPr>
  </p:sorterViewPr>
  <p:notesViewPr>
    <p:cSldViewPr>
      <p:cViewPr>
        <p:scale>
          <a:sx n="150" d="100"/>
          <a:sy n="150" d="100"/>
        </p:scale>
        <p:origin x="-1746" y="-5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23743A-CB06-4075-990C-72C9C3C6C83A}"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C99D029E-7EC8-4364-9E5F-9B913605145E}">
      <dgm:prSet phldrT="[Text]"/>
      <dgm:spPr/>
      <dgm:t>
        <a:bodyPr/>
        <a:lstStyle/>
        <a:p>
          <a:r>
            <a:rPr lang="en-US" dirty="0" smtClean="0"/>
            <a:t>Internal review</a:t>
          </a:r>
          <a:endParaRPr lang="en-US" dirty="0"/>
        </a:p>
      </dgm:t>
    </dgm:pt>
    <dgm:pt modelId="{829AB664-A1F4-4D8A-A7CA-AD0C09B8D97B}" type="parTrans" cxnId="{3E02CC7C-85F6-434C-97B3-1317EF7BC8D1}">
      <dgm:prSet/>
      <dgm:spPr/>
      <dgm:t>
        <a:bodyPr/>
        <a:lstStyle/>
        <a:p>
          <a:endParaRPr lang="en-US"/>
        </a:p>
      </dgm:t>
    </dgm:pt>
    <dgm:pt modelId="{8DAE6CF5-982D-43DD-8781-3EC4A3E2D4A0}" type="sibTrans" cxnId="{3E02CC7C-85F6-434C-97B3-1317EF7BC8D1}">
      <dgm:prSet/>
      <dgm:spPr/>
      <dgm:t>
        <a:bodyPr/>
        <a:lstStyle/>
        <a:p>
          <a:endParaRPr lang="en-US"/>
        </a:p>
      </dgm:t>
    </dgm:pt>
    <dgm:pt modelId="{805900B8-7EA9-4F35-B7B8-5DBC7E0814DA}">
      <dgm:prSet phldrT="[Text]"/>
      <dgm:spPr/>
      <dgm:t>
        <a:bodyPr/>
        <a:lstStyle/>
        <a:p>
          <a:r>
            <a:rPr lang="en-US" dirty="0" smtClean="0"/>
            <a:t>Community Partner review</a:t>
          </a:r>
          <a:endParaRPr lang="en-US" dirty="0"/>
        </a:p>
      </dgm:t>
    </dgm:pt>
    <dgm:pt modelId="{2B540941-29EE-4023-ABFD-9FEB7F11E753}" type="parTrans" cxnId="{804E6769-A319-4B5F-8A61-D1892214110B}">
      <dgm:prSet/>
      <dgm:spPr/>
      <dgm:t>
        <a:bodyPr/>
        <a:lstStyle/>
        <a:p>
          <a:endParaRPr lang="en-US"/>
        </a:p>
      </dgm:t>
    </dgm:pt>
    <dgm:pt modelId="{8FA008F4-5DE3-4425-AFB7-630585BA150C}" type="sibTrans" cxnId="{804E6769-A319-4B5F-8A61-D1892214110B}">
      <dgm:prSet/>
      <dgm:spPr/>
      <dgm:t>
        <a:bodyPr/>
        <a:lstStyle/>
        <a:p>
          <a:endParaRPr lang="en-US"/>
        </a:p>
      </dgm:t>
    </dgm:pt>
    <dgm:pt modelId="{BD0FFB0B-FEFD-41A4-80D9-407FBE166823}">
      <dgm:prSet phldrT="[Text]"/>
      <dgm:spPr/>
      <dgm:t>
        <a:bodyPr/>
        <a:lstStyle/>
        <a:p>
          <a:r>
            <a:rPr lang="en-US" dirty="0" smtClean="0"/>
            <a:t>Identify actions</a:t>
          </a:r>
          <a:endParaRPr lang="en-US" dirty="0"/>
        </a:p>
      </dgm:t>
    </dgm:pt>
    <dgm:pt modelId="{BE521DB4-B2BF-44B8-B38A-B2617B8BFB9C}" type="parTrans" cxnId="{5D1DCDF1-9046-4AAF-8071-05073B9497F6}">
      <dgm:prSet/>
      <dgm:spPr/>
      <dgm:t>
        <a:bodyPr/>
        <a:lstStyle/>
        <a:p>
          <a:endParaRPr lang="en-US"/>
        </a:p>
      </dgm:t>
    </dgm:pt>
    <dgm:pt modelId="{AF696B13-1CB4-4232-A729-884DEE3D7731}" type="sibTrans" cxnId="{5D1DCDF1-9046-4AAF-8071-05073B9497F6}">
      <dgm:prSet/>
      <dgm:spPr/>
      <dgm:t>
        <a:bodyPr/>
        <a:lstStyle/>
        <a:p>
          <a:endParaRPr lang="en-US"/>
        </a:p>
      </dgm:t>
    </dgm:pt>
    <dgm:pt modelId="{A9CE7605-4548-4632-ABF8-759F1CC60FF3}">
      <dgm:prSet phldrT="[Text]"/>
      <dgm:spPr/>
      <dgm:t>
        <a:bodyPr/>
        <a:lstStyle/>
        <a:p>
          <a:r>
            <a:rPr lang="en-US" dirty="0" smtClean="0"/>
            <a:t>Pilot interventions </a:t>
          </a:r>
          <a:endParaRPr lang="en-US" dirty="0"/>
        </a:p>
      </dgm:t>
    </dgm:pt>
    <dgm:pt modelId="{1F2A7E09-39D6-4A2F-9B99-01E2FFFDF39D}" type="parTrans" cxnId="{F63258E0-FD5F-4446-8B5D-7B0A91581EF8}">
      <dgm:prSet/>
      <dgm:spPr/>
      <dgm:t>
        <a:bodyPr/>
        <a:lstStyle/>
        <a:p>
          <a:endParaRPr lang="en-US"/>
        </a:p>
      </dgm:t>
    </dgm:pt>
    <dgm:pt modelId="{BBC5FB19-2220-416B-ADC4-F5B924B71FA3}" type="sibTrans" cxnId="{F63258E0-FD5F-4446-8B5D-7B0A91581EF8}">
      <dgm:prSet/>
      <dgm:spPr/>
      <dgm:t>
        <a:bodyPr/>
        <a:lstStyle/>
        <a:p>
          <a:endParaRPr lang="en-US"/>
        </a:p>
      </dgm:t>
    </dgm:pt>
    <dgm:pt modelId="{44EFC73E-C7C3-4B64-BF9A-2D853175A28A}">
      <dgm:prSet phldrT="[Text]"/>
      <dgm:spPr/>
      <dgm:t>
        <a:bodyPr/>
        <a:lstStyle/>
        <a:p>
          <a:r>
            <a:rPr lang="en-US" dirty="0" smtClean="0"/>
            <a:t>Evaluate </a:t>
          </a:r>
          <a:endParaRPr lang="en-US" dirty="0"/>
        </a:p>
      </dgm:t>
    </dgm:pt>
    <dgm:pt modelId="{8BEBBD56-7404-4765-A823-DBCB08DCE02C}" type="parTrans" cxnId="{C6B887C1-8CBA-44CD-B314-0D6E5991C179}">
      <dgm:prSet/>
      <dgm:spPr/>
      <dgm:t>
        <a:bodyPr/>
        <a:lstStyle/>
        <a:p>
          <a:endParaRPr lang="en-US"/>
        </a:p>
      </dgm:t>
    </dgm:pt>
    <dgm:pt modelId="{D5CADE69-6A55-4358-9CC2-0C26206B92A3}" type="sibTrans" cxnId="{C6B887C1-8CBA-44CD-B314-0D6E5991C179}">
      <dgm:prSet/>
      <dgm:spPr/>
      <dgm:t>
        <a:bodyPr/>
        <a:lstStyle/>
        <a:p>
          <a:endParaRPr lang="en-US"/>
        </a:p>
      </dgm:t>
    </dgm:pt>
    <dgm:pt modelId="{FB8D39A5-4A71-4CE1-95B3-B9F5AD69DD68}" type="pres">
      <dgm:prSet presAssocID="{CB23743A-CB06-4075-990C-72C9C3C6C83A}" presName="Name0" presStyleCnt="0">
        <dgm:presLayoutVars>
          <dgm:dir/>
          <dgm:resizeHandles val="exact"/>
        </dgm:presLayoutVars>
      </dgm:prSet>
      <dgm:spPr/>
      <dgm:t>
        <a:bodyPr/>
        <a:lstStyle/>
        <a:p>
          <a:endParaRPr lang="en-US"/>
        </a:p>
      </dgm:t>
    </dgm:pt>
    <dgm:pt modelId="{B27DAA11-961F-4876-886E-2E80B5843FEF}" type="pres">
      <dgm:prSet presAssocID="{CB23743A-CB06-4075-990C-72C9C3C6C83A}" presName="cycle" presStyleCnt="0"/>
      <dgm:spPr/>
    </dgm:pt>
    <dgm:pt modelId="{7BEBA52A-8A48-403E-B906-910FB089A88B}" type="pres">
      <dgm:prSet presAssocID="{C99D029E-7EC8-4364-9E5F-9B913605145E}" presName="nodeFirstNode" presStyleLbl="node1" presStyleIdx="0" presStyleCnt="5" custScaleY="119300" custRadScaleRad="100669" custRadScaleInc="-5612">
        <dgm:presLayoutVars>
          <dgm:bulletEnabled val="1"/>
        </dgm:presLayoutVars>
      </dgm:prSet>
      <dgm:spPr/>
      <dgm:t>
        <a:bodyPr/>
        <a:lstStyle/>
        <a:p>
          <a:endParaRPr lang="en-US"/>
        </a:p>
      </dgm:t>
    </dgm:pt>
    <dgm:pt modelId="{79F25241-1A42-46B2-B839-0CBE22DF3853}" type="pres">
      <dgm:prSet presAssocID="{8DAE6CF5-982D-43DD-8781-3EC4A3E2D4A0}" presName="sibTransFirstNode" presStyleLbl="bgShp" presStyleIdx="0" presStyleCnt="1"/>
      <dgm:spPr/>
      <dgm:t>
        <a:bodyPr/>
        <a:lstStyle/>
        <a:p>
          <a:endParaRPr lang="en-US"/>
        </a:p>
      </dgm:t>
    </dgm:pt>
    <dgm:pt modelId="{48440D73-4570-49A6-A234-5D8E9B19EE14}" type="pres">
      <dgm:prSet presAssocID="{805900B8-7EA9-4F35-B7B8-5DBC7E0814DA}" presName="nodeFollowingNodes" presStyleLbl="node1" presStyleIdx="1" presStyleCnt="5" custScaleX="100821" custScaleY="117984" custRadScaleRad="102393" custRadScaleInc="6928">
        <dgm:presLayoutVars>
          <dgm:bulletEnabled val="1"/>
        </dgm:presLayoutVars>
      </dgm:prSet>
      <dgm:spPr/>
      <dgm:t>
        <a:bodyPr/>
        <a:lstStyle/>
        <a:p>
          <a:endParaRPr lang="en-US"/>
        </a:p>
      </dgm:t>
    </dgm:pt>
    <dgm:pt modelId="{5B18C27D-130C-4955-A3E3-BB01A6A0FF8C}" type="pres">
      <dgm:prSet presAssocID="{BD0FFB0B-FEFD-41A4-80D9-407FBE166823}" presName="nodeFollowingNodes" presStyleLbl="node1" presStyleIdx="2" presStyleCnt="5" custScaleY="117655" custRadScaleRad="119817" custRadScaleInc="-26977">
        <dgm:presLayoutVars>
          <dgm:bulletEnabled val="1"/>
        </dgm:presLayoutVars>
      </dgm:prSet>
      <dgm:spPr/>
      <dgm:t>
        <a:bodyPr/>
        <a:lstStyle/>
        <a:p>
          <a:endParaRPr lang="en-US"/>
        </a:p>
      </dgm:t>
    </dgm:pt>
    <dgm:pt modelId="{03EDE2E9-ADD7-469D-B8F4-93FF3713A790}" type="pres">
      <dgm:prSet presAssocID="{A9CE7605-4548-4632-ABF8-759F1CC60FF3}" presName="nodeFollowingNodes" presStyleLbl="node1" presStyleIdx="3" presStyleCnt="5" custScaleX="103887" custScaleY="127413" custRadScaleRad="115681" custRadScaleInc="4896">
        <dgm:presLayoutVars>
          <dgm:bulletEnabled val="1"/>
        </dgm:presLayoutVars>
      </dgm:prSet>
      <dgm:spPr/>
      <dgm:t>
        <a:bodyPr/>
        <a:lstStyle/>
        <a:p>
          <a:endParaRPr lang="en-US"/>
        </a:p>
      </dgm:t>
    </dgm:pt>
    <dgm:pt modelId="{70249CBD-FE5E-407C-8F01-2A3FD02DB704}" type="pres">
      <dgm:prSet presAssocID="{44EFC73E-C7C3-4B64-BF9A-2D853175A28A}" presName="nodeFollowingNodes" presStyleLbl="node1" presStyleIdx="4" presStyleCnt="5" custScaleX="102684" custScaleY="116854" custRadScaleRad="105718" custRadScaleInc="-14359">
        <dgm:presLayoutVars>
          <dgm:bulletEnabled val="1"/>
        </dgm:presLayoutVars>
      </dgm:prSet>
      <dgm:spPr/>
      <dgm:t>
        <a:bodyPr/>
        <a:lstStyle/>
        <a:p>
          <a:endParaRPr lang="en-US"/>
        </a:p>
      </dgm:t>
    </dgm:pt>
  </dgm:ptLst>
  <dgm:cxnLst>
    <dgm:cxn modelId="{5D1DCDF1-9046-4AAF-8071-05073B9497F6}" srcId="{CB23743A-CB06-4075-990C-72C9C3C6C83A}" destId="{BD0FFB0B-FEFD-41A4-80D9-407FBE166823}" srcOrd="2" destOrd="0" parTransId="{BE521DB4-B2BF-44B8-B38A-B2617B8BFB9C}" sibTransId="{AF696B13-1CB4-4232-A729-884DEE3D7731}"/>
    <dgm:cxn modelId="{1C84C6B8-7BBB-4363-BD70-777F77166277}" type="presOf" srcId="{C99D029E-7EC8-4364-9E5F-9B913605145E}" destId="{7BEBA52A-8A48-403E-B906-910FB089A88B}" srcOrd="0" destOrd="0" presId="urn:microsoft.com/office/officeart/2005/8/layout/cycle3"/>
    <dgm:cxn modelId="{F63258E0-FD5F-4446-8B5D-7B0A91581EF8}" srcId="{CB23743A-CB06-4075-990C-72C9C3C6C83A}" destId="{A9CE7605-4548-4632-ABF8-759F1CC60FF3}" srcOrd="3" destOrd="0" parTransId="{1F2A7E09-39D6-4A2F-9B99-01E2FFFDF39D}" sibTransId="{BBC5FB19-2220-416B-ADC4-F5B924B71FA3}"/>
    <dgm:cxn modelId="{804E6769-A319-4B5F-8A61-D1892214110B}" srcId="{CB23743A-CB06-4075-990C-72C9C3C6C83A}" destId="{805900B8-7EA9-4F35-B7B8-5DBC7E0814DA}" srcOrd="1" destOrd="0" parTransId="{2B540941-29EE-4023-ABFD-9FEB7F11E753}" sibTransId="{8FA008F4-5DE3-4425-AFB7-630585BA150C}"/>
    <dgm:cxn modelId="{E52B75FA-D7FA-4CD6-9010-70113BE2A234}" type="presOf" srcId="{BD0FFB0B-FEFD-41A4-80D9-407FBE166823}" destId="{5B18C27D-130C-4955-A3E3-BB01A6A0FF8C}" srcOrd="0" destOrd="0" presId="urn:microsoft.com/office/officeart/2005/8/layout/cycle3"/>
    <dgm:cxn modelId="{E5DC04F9-848E-4B21-A691-1A5ADC26A973}" type="presOf" srcId="{A9CE7605-4548-4632-ABF8-759F1CC60FF3}" destId="{03EDE2E9-ADD7-469D-B8F4-93FF3713A790}" srcOrd="0" destOrd="0" presId="urn:microsoft.com/office/officeart/2005/8/layout/cycle3"/>
    <dgm:cxn modelId="{6FB03731-1C47-4046-A7D3-FDCB31A3BEF2}" type="presOf" srcId="{805900B8-7EA9-4F35-B7B8-5DBC7E0814DA}" destId="{48440D73-4570-49A6-A234-5D8E9B19EE14}" srcOrd="0" destOrd="0" presId="urn:microsoft.com/office/officeart/2005/8/layout/cycle3"/>
    <dgm:cxn modelId="{C6B887C1-8CBA-44CD-B314-0D6E5991C179}" srcId="{CB23743A-CB06-4075-990C-72C9C3C6C83A}" destId="{44EFC73E-C7C3-4B64-BF9A-2D853175A28A}" srcOrd="4" destOrd="0" parTransId="{8BEBBD56-7404-4765-A823-DBCB08DCE02C}" sibTransId="{D5CADE69-6A55-4358-9CC2-0C26206B92A3}"/>
    <dgm:cxn modelId="{6442B8BB-473E-46DA-A25A-DE5378C36368}" type="presOf" srcId="{CB23743A-CB06-4075-990C-72C9C3C6C83A}" destId="{FB8D39A5-4A71-4CE1-95B3-B9F5AD69DD68}" srcOrd="0" destOrd="0" presId="urn:microsoft.com/office/officeart/2005/8/layout/cycle3"/>
    <dgm:cxn modelId="{3E02CC7C-85F6-434C-97B3-1317EF7BC8D1}" srcId="{CB23743A-CB06-4075-990C-72C9C3C6C83A}" destId="{C99D029E-7EC8-4364-9E5F-9B913605145E}" srcOrd="0" destOrd="0" parTransId="{829AB664-A1F4-4D8A-A7CA-AD0C09B8D97B}" sibTransId="{8DAE6CF5-982D-43DD-8781-3EC4A3E2D4A0}"/>
    <dgm:cxn modelId="{BB6E573E-B051-467E-8D91-04B40232A612}" type="presOf" srcId="{44EFC73E-C7C3-4B64-BF9A-2D853175A28A}" destId="{70249CBD-FE5E-407C-8F01-2A3FD02DB704}" srcOrd="0" destOrd="0" presId="urn:microsoft.com/office/officeart/2005/8/layout/cycle3"/>
    <dgm:cxn modelId="{353C9D33-D8CF-42FB-8E95-11380FBCD07E}" type="presOf" srcId="{8DAE6CF5-982D-43DD-8781-3EC4A3E2D4A0}" destId="{79F25241-1A42-46B2-B839-0CBE22DF3853}" srcOrd="0" destOrd="0" presId="urn:microsoft.com/office/officeart/2005/8/layout/cycle3"/>
    <dgm:cxn modelId="{C3ED17E8-655A-4861-9D55-B103687C8D71}" type="presParOf" srcId="{FB8D39A5-4A71-4CE1-95B3-B9F5AD69DD68}" destId="{B27DAA11-961F-4876-886E-2E80B5843FEF}" srcOrd="0" destOrd="0" presId="urn:microsoft.com/office/officeart/2005/8/layout/cycle3"/>
    <dgm:cxn modelId="{6BB8AA2E-CBC5-42C7-B295-453669B09A9B}" type="presParOf" srcId="{B27DAA11-961F-4876-886E-2E80B5843FEF}" destId="{7BEBA52A-8A48-403E-B906-910FB089A88B}" srcOrd="0" destOrd="0" presId="urn:microsoft.com/office/officeart/2005/8/layout/cycle3"/>
    <dgm:cxn modelId="{5D23D989-8579-46B1-97E8-82764814DFE9}" type="presParOf" srcId="{B27DAA11-961F-4876-886E-2E80B5843FEF}" destId="{79F25241-1A42-46B2-B839-0CBE22DF3853}" srcOrd="1" destOrd="0" presId="urn:microsoft.com/office/officeart/2005/8/layout/cycle3"/>
    <dgm:cxn modelId="{48F879C3-12CB-4B14-84B9-A0F1032C31C7}" type="presParOf" srcId="{B27DAA11-961F-4876-886E-2E80B5843FEF}" destId="{48440D73-4570-49A6-A234-5D8E9B19EE14}" srcOrd="2" destOrd="0" presId="urn:microsoft.com/office/officeart/2005/8/layout/cycle3"/>
    <dgm:cxn modelId="{817BEE79-6099-4C20-90B9-C1AFBA219AD3}" type="presParOf" srcId="{B27DAA11-961F-4876-886E-2E80B5843FEF}" destId="{5B18C27D-130C-4955-A3E3-BB01A6A0FF8C}" srcOrd="3" destOrd="0" presId="urn:microsoft.com/office/officeart/2005/8/layout/cycle3"/>
    <dgm:cxn modelId="{9ADE18B8-3508-4444-BAB2-2066FB587AD4}" type="presParOf" srcId="{B27DAA11-961F-4876-886E-2E80B5843FEF}" destId="{03EDE2E9-ADD7-469D-B8F4-93FF3713A790}" srcOrd="4" destOrd="0" presId="urn:microsoft.com/office/officeart/2005/8/layout/cycle3"/>
    <dgm:cxn modelId="{8922A71B-FC23-4735-8E56-C909217BBBAF}" type="presParOf" srcId="{B27DAA11-961F-4876-886E-2E80B5843FEF}" destId="{70249CBD-FE5E-407C-8F01-2A3FD02DB704}"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F25241-1A42-46B2-B839-0CBE22DF3853}">
      <dsp:nvSpPr>
        <dsp:cNvPr id="0" name=""/>
        <dsp:cNvSpPr/>
      </dsp:nvSpPr>
      <dsp:spPr>
        <a:xfrm>
          <a:off x="500006" y="15717"/>
          <a:ext cx="4498882" cy="4498882"/>
        </a:xfrm>
        <a:prstGeom prst="circularArrow">
          <a:avLst>
            <a:gd name="adj1" fmla="val 5544"/>
            <a:gd name="adj2" fmla="val 330680"/>
            <a:gd name="adj3" fmla="val 13831021"/>
            <a:gd name="adj4" fmla="val 17352524"/>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EBA52A-8A48-403E-B906-910FB089A88B}">
      <dsp:nvSpPr>
        <dsp:cNvPr id="0" name=""/>
        <dsp:cNvSpPr/>
      </dsp:nvSpPr>
      <dsp:spPr>
        <a:xfrm>
          <a:off x="1721254" y="-58071"/>
          <a:ext cx="2056387" cy="122663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Internal review</a:t>
          </a:r>
          <a:endParaRPr lang="en-US" sz="2300" kern="1200" dirty="0"/>
        </a:p>
      </dsp:txBody>
      <dsp:txXfrm>
        <a:off x="1781133" y="1808"/>
        <a:ext cx="1936629" cy="1106877"/>
      </dsp:txXfrm>
    </dsp:sp>
    <dsp:sp modelId="{48440D73-4570-49A6-A234-5D8E9B19EE14}">
      <dsp:nvSpPr>
        <dsp:cNvPr id="0" name=""/>
        <dsp:cNvSpPr/>
      </dsp:nvSpPr>
      <dsp:spPr>
        <a:xfrm>
          <a:off x="3650851" y="1397178"/>
          <a:ext cx="2073270" cy="12131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Community Partner review</a:t>
          </a:r>
          <a:endParaRPr lang="en-US" sz="2300" kern="1200" dirty="0"/>
        </a:p>
      </dsp:txBody>
      <dsp:txXfrm>
        <a:off x="3710070" y="1456397"/>
        <a:ext cx="1954832" cy="1094665"/>
      </dsp:txXfrm>
    </dsp:sp>
    <dsp:sp modelId="{5B18C27D-130C-4955-A3E3-BB01A6A0FF8C}">
      <dsp:nvSpPr>
        <dsp:cNvPr id="0" name=""/>
        <dsp:cNvSpPr/>
      </dsp:nvSpPr>
      <dsp:spPr>
        <a:xfrm>
          <a:off x="3650226" y="3278205"/>
          <a:ext cx="2056387" cy="120972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Identify actions</a:t>
          </a:r>
          <a:endParaRPr lang="en-US" sz="2300" kern="1200" dirty="0"/>
        </a:p>
      </dsp:txBody>
      <dsp:txXfrm>
        <a:off x="3709280" y="3337259"/>
        <a:ext cx="1938279" cy="1091613"/>
      </dsp:txXfrm>
    </dsp:sp>
    <dsp:sp modelId="{03EDE2E9-ADD7-469D-B8F4-93FF3713A790}">
      <dsp:nvSpPr>
        <dsp:cNvPr id="0" name=""/>
        <dsp:cNvSpPr/>
      </dsp:nvSpPr>
      <dsp:spPr>
        <a:xfrm>
          <a:off x="399928" y="3370819"/>
          <a:ext cx="2136319" cy="13100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Pilot interventions </a:t>
          </a:r>
          <a:endParaRPr lang="en-US" sz="2300" kern="1200" dirty="0"/>
        </a:p>
      </dsp:txBody>
      <dsp:txXfrm>
        <a:off x="463879" y="3434770"/>
        <a:ext cx="2008417" cy="1182150"/>
      </dsp:txXfrm>
    </dsp:sp>
    <dsp:sp modelId="{70249CBD-FE5E-407C-8F01-2A3FD02DB704}">
      <dsp:nvSpPr>
        <dsp:cNvPr id="0" name=""/>
        <dsp:cNvSpPr/>
      </dsp:nvSpPr>
      <dsp:spPr>
        <a:xfrm>
          <a:off x="-17507" y="1542283"/>
          <a:ext cx="2111580" cy="120148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Evaluate </a:t>
          </a:r>
          <a:endParaRPr lang="en-US" sz="2300" kern="1200" dirty="0"/>
        </a:p>
      </dsp:txBody>
      <dsp:txXfrm>
        <a:off x="41145" y="1600935"/>
        <a:ext cx="1994276" cy="1084181"/>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7D98C199-BDCE-4AE0-BD4A-B3191BB409FD}" type="datetimeFigureOut">
              <a:rPr lang="en-US" smtClean="0"/>
              <a:pPr/>
              <a:t>9/29/2015</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E19F0D47-7A6B-48E7-9331-099BA3605990}" type="slidenum">
              <a:rPr lang="en-US" smtClean="0"/>
              <a:pPr/>
              <a:t>‹#›</a:t>
            </a:fld>
            <a:endParaRPr lang="en-US" dirty="0"/>
          </a:p>
        </p:txBody>
      </p:sp>
    </p:spTree>
    <p:extLst>
      <p:ext uri="{BB962C8B-B14F-4D97-AF65-F5344CB8AC3E}">
        <p14:creationId xmlns:p14="http://schemas.microsoft.com/office/powerpoint/2010/main" val="3186153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2D90D74-4C28-49FC-809E-D0092688E9C3}" type="datetimeFigureOut">
              <a:rPr lang="en-US" smtClean="0"/>
              <a:pPr/>
              <a:t>9/29/2015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248FCE4-5C82-4338-9C9B-C77B2DCFAF35}" type="slidenum">
              <a:rPr lang="en-US" smtClean="0"/>
              <a:pPr/>
              <a:t>‹#›</a:t>
            </a:fld>
            <a:endParaRPr lang="en-US" dirty="0"/>
          </a:p>
        </p:txBody>
      </p:sp>
    </p:spTree>
    <p:extLst>
      <p:ext uri="{BB962C8B-B14F-4D97-AF65-F5344CB8AC3E}">
        <p14:creationId xmlns:p14="http://schemas.microsoft.com/office/powerpoint/2010/main" val="3930879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pPr/>
              <a:t>1</a:t>
            </a:fld>
            <a:endParaRPr lang="en-US" dirty="0"/>
          </a:p>
        </p:txBody>
      </p:sp>
    </p:spTree>
    <p:extLst>
      <p:ext uri="{BB962C8B-B14F-4D97-AF65-F5344CB8AC3E}">
        <p14:creationId xmlns:p14="http://schemas.microsoft.com/office/powerpoint/2010/main" val="1963660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87473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685800"/>
            <a:ext cx="4648200" cy="3486150"/>
          </a:xfrm>
        </p:spPr>
      </p:sp>
      <p:sp>
        <p:nvSpPr>
          <p:cNvPr id="3" name="Notes Placeholder 2"/>
          <p:cNvSpPr>
            <a:spLocks noGrp="1"/>
          </p:cNvSpPr>
          <p:nvPr>
            <p:ph type="body" idx="1"/>
          </p:nvPr>
        </p:nvSpPr>
        <p:spPr/>
        <p:txBody>
          <a:bodyPr/>
          <a:lstStyle/>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pPr/>
              <a:t>3</a:t>
            </a:fld>
            <a:endParaRPr lang="en-US" dirty="0"/>
          </a:p>
        </p:txBody>
      </p:sp>
    </p:spTree>
    <p:extLst>
      <p:ext uri="{BB962C8B-B14F-4D97-AF65-F5344CB8AC3E}">
        <p14:creationId xmlns:p14="http://schemas.microsoft.com/office/powerpoint/2010/main" val="4110244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48FCE4-5C82-4338-9C9B-C77B2DCFAF35}" type="slidenum">
              <a:rPr lang="en-US" smtClean="0"/>
              <a:pPr/>
              <a:t>4</a:t>
            </a:fld>
            <a:endParaRPr lang="en-US" dirty="0"/>
          </a:p>
        </p:txBody>
      </p:sp>
    </p:spTree>
    <p:extLst>
      <p:ext uri="{BB962C8B-B14F-4D97-AF65-F5344CB8AC3E}">
        <p14:creationId xmlns:p14="http://schemas.microsoft.com/office/powerpoint/2010/main" val="1693193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685800"/>
            <a:ext cx="4648200" cy="348615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This is a very abbreviated list – but one that we found helpful in determining selection criteria for participants.  </a:t>
            </a:r>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407260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48FCE4-5C82-4338-9C9B-C77B2DCFAF35}" type="slidenum">
              <a:rPr lang="en-US" smtClean="0"/>
              <a:pPr/>
              <a:t>6</a:t>
            </a:fld>
            <a:endParaRPr lang="en-US" dirty="0"/>
          </a:p>
        </p:txBody>
      </p:sp>
    </p:spTree>
    <p:extLst>
      <p:ext uri="{BB962C8B-B14F-4D97-AF65-F5344CB8AC3E}">
        <p14:creationId xmlns:p14="http://schemas.microsoft.com/office/powerpoint/2010/main" val="1693193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48FCE4-5C82-4338-9C9B-C77B2DCFAF35}" type="slidenum">
              <a:rPr lang="en-US" smtClean="0"/>
              <a:pPr/>
              <a:t>7</a:t>
            </a:fld>
            <a:endParaRPr lang="en-US" dirty="0"/>
          </a:p>
        </p:txBody>
      </p:sp>
    </p:spTree>
    <p:extLst>
      <p:ext uri="{BB962C8B-B14F-4D97-AF65-F5344CB8AC3E}">
        <p14:creationId xmlns:p14="http://schemas.microsoft.com/office/powerpoint/2010/main" val="1693193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Assured anonymity</a:t>
            </a:r>
            <a:r>
              <a:rPr lang="en-US" baseline="0" dirty="0" smtClean="0"/>
              <a:t> (</a:t>
            </a:r>
            <a:r>
              <a:rPr lang="en-US" dirty="0" smtClean="0"/>
              <a:t>Even Gail does not know who was interviewed) </a:t>
            </a:r>
          </a:p>
          <a:p>
            <a:r>
              <a:rPr lang="en-US" dirty="0" smtClean="0"/>
              <a:t>No</a:t>
            </a:r>
            <a:r>
              <a:rPr lang="en-US" baseline="0" dirty="0" smtClean="0"/>
              <a:t> descriptive participant data in my report. </a:t>
            </a:r>
          </a:p>
          <a:p>
            <a:r>
              <a:rPr lang="en-US" dirty="0" smtClean="0"/>
              <a:t>You will be sending the final report to interviewees. </a:t>
            </a:r>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pPr/>
              <a:t>8</a:t>
            </a:fld>
            <a:endParaRPr lang="en-US" dirty="0"/>
          </a:p>
        </p:txBody>
      </p:sp>
    </p:spTree>
    <p:extLst>
      <p:ext uri="{BB962C8B-B14F-4D97-AF65-F5344CB8AC3E}">
        <p14:creationId xmlns:p14="http://schemas.microsoft.com/office/powerpoint/2010/main" val="4230733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pPr/>
              <a:t>9</a:t>
            </a:fld>
            <a:endParaRPr lang="en-US" dirty="0"/>
          </a:p>
        </p:txBody>
      </p:sp>
    </p:spTree>
    <p:extLst>
      <p:ext uri="{BB962C8B-B14F-4D97-AF65-F5344CB8AC3E}">
        <p14:creationId xmlns:p14="http://schemas.microsoft.com/office/powerpoint/2010/main" val="2698626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pPr/>
              <a:t>10</a:t>
            </a:fld>
            <a:endParaRPr lang="en-US" dirty="0"/>
          </a:p>
        </p:txBody>
      </p:sp>
    </p:spTree>
    <p:extLst>
      <p:ext uri="{BB962C8B-B14F-4D97-AF65-F5344CB8AC3E}">
        <p14:creationId xmlns:p14="http://schemas.microsoft.com/office/powerpoint/2010/main" val="2698626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48FCE4-5C82-4338-9C9B-C77B2DCFAF35}" type="slidenum">
              <a:rPr lang="en-US" smtClean="0"/>
              <a:pPr/>
              <a:t>11</a:t>
            </a:fld>
            <a:endParaRPr lang="en-US" dirty="0"/>
          </a:p>
        </p:txBody>
      </p:sp>
    </p:spTree>
    <p:extLst>
      <p:ext uri="{BB962C8B-B14F-4D97-AF65-F5344CB8AC3E}">
        <p14:creationId xmlns:p14="http://schemas.microsoft.com/office/powerpoint/2010/main" val="1975194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results of this assessment are not entirely generalizable, and there are limitations to the strength of the conclusions. </a:t>
            </a:r>
          </a:p>
          <a:p>
            <a:pPr marL="0" marR="0" indent="0" algn="l" defTabSz="914400" rtl="0" eaLnBrk="1" fontAlgn="auto" latinLnBrk="0" hangingPunct="1">
              <a:lnSpc>
                <a:spcPct val="15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5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All interviews were conducted via telephone, due to time and resource restraints.  </a:t>
            </a:r>
          </a:p>
          <a:p>
            <a:pPr marL="0" marR="0" indent="0" algn="l" defTabSz="914400" rtl="0" eaLnBrk="1" fontAlgn="auto" latinLnBrk="0" hangingPunct="1">
              <a:lnSpc>
                <a:spcPct val="15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5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evidence, we were able to conduct one interview in person; in this instance, the participants seemed to become more relaxed after 20-30 minutes and provided more depth of information (compared to phone interviews) regarding their experience working with the OHC.  </a:t>
            </a:r>
          </a:p>
          <a:p>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pPr/>
              <a:t>12</a:t>
            </a:fld>
            <a:endParaRPr lang="en-US" dirty="0"/>
          </a:p>
        </p:txBody>
      </p:sp>
    </p:spTree>
    <p:extLst>
      <p:ext uri="{BB962C8B-B14F-4D97-AF65-F5344CB8AC3E}">
        <p14:creationId xmlns:p14="http://schemas.microsoft.com/office/powerpoint/2010/main" val="1647899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effectLst/>
                <a:latin typeface="+mn-lt"/>
                <a:ea typeface="+mn-ea"/>
                <a:cs typeface="+mn-cs"/>
              </a:rPr>
              <a:t>We</a:t>
            </a:r>
            <a:r>
              <a:rPr lang="en-US" sz="1200" kern="1200" baseline="0" dirty="0" smtClean="0">
                <a:solidFill>
                  <a:schemeClr val="tx1"/>
                </a:solidFill>
                <a:effectLst/>
                <a:latin typeface="+mn-lt"/>
                <a:ea typeface="+mn-ea"/>
                <a:cs typeface="+mn-cs"/>
              </a:rPr>
              <a:t> came up with some recommendations based on partner-feedback to help guide discussion.  We look forward to also hearing recommendations from all of you, because you are the experts and working with partners on a daily basis.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Minkler</a:t>
            </a:r>
            <a:r>
              <a:rPr lang="en-US" sz="1200" kern="1200" dirty="0" smtClean="0">
                <a:solidFill>
                  <a:schemeClr val="tx1"/>
                </a:solidFill>
                <a:effectLst/>
                <a:latin typeface="+mn-lt"/>
                <a:ea typeface="+mn-ea"/>
                <a:cs typeface="+mn-cs"/>
              </a:rPr>
              <a:t> calls attention to power imbalances that remain in community participation.</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Minkler</a:t>
            </a:r>
            <a:r>
              <a:rPr lang="en-US" sz="1200" kern="1200" dirty="0" smtClean="0">
                <a:solidFill>
                  <a:schemeClr val="tx1"/>
                </a:solidFill>
                <a:effectLst/>
                <a:latin typeface="+mn-lt"/>
                <a:ea typeface="+mn-ea"/>
                <a:cs typeface="+mn-cs"/>
              </a:rPr>
              <a:t> suggests we carefully question our assumptions and values and explore the ethical dimensions of our work – as ongoing aspects of our professional practice.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Turnover</a:t>
            </a:r>
            <a:r>
              <a:rPr lang="en-US" sz="1200" kern="1200" baseline="0" dirty="0" smtClean="0">
                <a:solidFill>
                  <a:schemeClr val="tx1"/>
                </a:solidFill>
                <a:effectLst/>
                <a:latin typeface="+mn-lt"/>
                <a:ea typeface="+mn-ea"/>
                <a:cs typeface="+mn-cs"/>
              </a:rPr>
              <a:t> - </a:t>
            </a:r>
            <a:r>
              <a:rPr lang="en-US" sz="1200" kern="1200" dirty="0" smtClean="0">
                <a:solidFill>
                  <a:schemeClr val="tx1"/>
                </a:solidFill>
                <a:effectLst/>
                <a:latin typeface="+mn-lt"/>
                <a:ea typeface="+mn-ea"/>
                <a:cs typeface="+mn-cs"/>
              </a:rPr>
              <a:t>mitigate the harmful effects of turnover.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1) have the former employee conduct a meaningful handoff of the relationship, preferably, over some weeks. Perform a proper ‘close-out’ meeting between partner and exiting program manager, as well as an introductory meeting with incoming manager.</a:t>
            </a:r>
          </a:p>
          <a:p>
            <a:r>
              <a:rPr lang="en-US" sz="1200" kern="1200" dirty="0" smtClean="0">
                <a:solidFill>
                  <a:schemeClr val="tx1"/>
                </a:solidFill>
                <a:effectLst/>
                <a:latin typeface="+mn-lt"/>
                <a:ea typeface="+mn-ea"/>
                <a:cs typeface="+mn-cs"/>
              </a:rPr>
              <a:t>2) circulate an organization chart (with full contact information) to partners that makes the relationships clear and transparent and explain recent changes, </a:t>
            </a:r>
          </a:p>
          <a:p>
            <a:r>
              <a:rPr lang="en-US" sz="1200" kern="1200" dirty="0" smtClean="0">
                <a:solidFill>
                  <a:schemeClr val="tx1"/>
                </a:solidFill>
                <a:effectLst/>
                <a:latin typeface="+mn-lt"/>
                <a:ea typeface="+mn-ea"/>
                <a:cs typeface="+mn-cs"/>
              </a:rPr>
              <a:t>3) Dedicate time internally discussing the impact of high turnover on relationships with OHC partners, and further mitigation options.</a:t>
            </a:r>
            <a:r>
              <a:rPr lang="en-US" dirty="0" smtClean="0">
                <a:effectLst/>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Response time - DOH managers could align incentives to favor more prompt employee response time, even creating a sense of urgency.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Changing the reward system internally, and shifting cultural beliefs and values about ‘time’ to encourage employees to keep ‘hitting the ball back’, may cultivate healthier, vital and engaging relationships with our community partners.</a:t>
            </a:r>
            <a:r>
              <a:rPr lang="en-US" dirty="0" smtClean="0">
                <a:effectLst/>
              </a:rPr>
              <a:t> </a:t>
            </a:r>
          </a:p>
          <a:p>
            <a:endParaRPr lang="en-US"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a:t>
            </a:r>
            <a:r>
              <a:rPr lang="en-US" sz="1200" kern="1200" baseline="0" dirty="0" smtClean="0">
                <a:solidFill>
                  <a:schemeClr val="tx1"/>
                </a:solidFill>
                <a:effectLst/>
                <a:latin typeface="+mn-lt"/>
                <a:ea typeface="+mn-ea"/>
                <a:cs typeface="+mn-cs"/>
              </a:rPr>
              <a:t> may also help to explain to partners why it takes so long to get something signed – is it because Susie’s out of the office?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pPr/>
              <a:t>13</a:t>
            </a:fld>
            <a:endParaRPr lang="en-US" dirty="0"/>
          </a:p>
        </p:txBody>
      </p:sp>
    </p:spTree>
    <p:extLst>
      <p:ext uri="{BB962C8B-B14F-4D97-AF65-F5344CB8AC3E}">
        <p14:creationId xmlns:p14="http://schemas.microsoft.com/office/powerpoint/2010/main" val="3244710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48FCE4-5C82-4338-9C9B-C77B2DCFAF35}" type="slidenum">
              <a:rPr lang="en-US" smtClean="0"/>
              <a:pPr/>
              <a:t>14</a:t>
            </a:fld>
            <a:endParaRPr lang="en-US" dirty="0"/>
          </a:p>
        </p:txBody>
      </p:sp>
    </p:spTree>
    <p:extLst>
      <p:ext uri="{BB962C8B-B14F-4D97-AF65-F5344CB8AC3E}">
        <p14:creationId xmlns:p14="http://schemas.microsoft.com/office/powerpoint/2010/main" val="3234168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582AE4-3986-41F0-A034-1522E7EAAC05}" type="slidenum">
              <a:rPr lang="en-US" smtClean="0"/>
              <a:t>16</a:t>
            </a:fld>
            <a:endParaRPr lang="en-US"/>
          </a:p>
        </p:txBody>
      </p:sp>
    </p:spTree>
    <p:extLst>
      <p:ext uri="{BB962C8B-B14F-4D97-AF65-F5344CB8AC3E}">
        <p14:creationId xmlns:p14="http://schemas.microsoft.com/office/powerpoint/2010/main" val="3464816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userDrawn="1"/>
        </p:nvSpPr>
        <p:spPr>
          <a:xfrm>
            <a:off x="0" y="0"/>
            <a:ext cx="9144000" cy="36576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1" y="381000"/>
            <a:ext cx="9144001" cy="182880"/>
          </a:xfrm>
          <a:prstGeom prst="rect">
            <a:avLst/>
          </a:prstGeom>
          <a:solidFill>
            <a:schemeClr val="accent6"/>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1" name="Rectangle 20"/>
          <p:cNvSpPr/>
          <p:nvPr userDrawn="1"/>
        </p:nvSpPr>
        <p:spPr>
          <a:xfrm>
            <a:off x="0" y="6477000"/>
            <a:ext cx="8686800" cy="182880"/>
          </a:xfrm>
          <a:prstGeom prst="rect">
            <a:avLst/>
          </a:prstGeom>
          <a:gradFill flip="none" rotWithShape="1">
            <a:gsLst>
              <a:gs pos="87000">
                <a:schemeClr val="bg1">
                  <a:lumMod val="0"/>
                  <a:lumOff val="100000"/>
                </a:schemeClr>
              </a:gs>
              <a:gs pos="68000">
                <a:srgbClr val="5E9AC2">
                  <a:alpha val="9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6172200"/>
            <a:ext cx="1348706" cy="596595"/>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Lst>
  <p:txStyles>
    <p:titleStyle>
      <a:lvl1pPr algn="l" rtl="0" eaLnBrk="1" latinLnBrk="0" hangingPunct="1">
        <a:spcBef>
          <a:spcPct val="0"/>
        </a:spcBef>
        <a:buNone/>
        <a:defRPr kumimoji="0" sz="4000" kern="1200">
          <a:solidFill>
            <a:schemeClr val="tx2"/>
          </a:solidFill>
          <a:latin typeface="Calibri"/>
          <a:ea typeface="+mj-ea"/>
          <a:cs typeface="Calibri"/>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Calibri"/>
          <a:ea typeface="+mn-ea"/>
          <a:cs typeface="Calibri"/>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Calibri"/>
          <a:ea typeface="+mn-ea"/>
          <a:cs typeface="Calibri"/>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Calibri"/>
          <a:ea typeface="+mn-ea"/>
          <a:cs typeface="Calibri"/>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Calibri"/>
          <a:ea typeface="+mn-ea"/>
          <a:cs typeface="Calibri"/>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Calibri"/>
          <a:ea typeface="+mn-ea"/>
          <a:cs typeface="Calibri"/>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pisab.org/"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295400"/>
            <a:ext cx="8229600" cy="1295400"/>
          </a:xfrm>
        </p:spPr>
        <p:txBody>
          <a:bodyPr anchor="t">
            <a:normAutofit fontScale="90000"/>
          </a:bodyPr>
          <a:lstStyle/>
          <a:p>
            <a:r>
              <a:rPr lang="en-US" sz="4800" b="1" dirty="0">
                <a:effectLst>
                  <a:outerShdw blurRad="38100" dist="38100" dir="2700000" algn="tl">
                    <a:srgbClr val="000000">
                      <a:alpha val="43137"/>
                    </a:srgbClr>
                  </a:outerShdw>
                </a:effectLst>
              </a:rPr>
              <a:t>Community </a:t>
            </a:r>
            <a:r>
              <a:rPr lang="en-US" sz="4800" b="1" dirty="0" smtClean="0">
                <a:effectLst>
                  <a:outerShdw blurRad="38100" dist="38100" dir="2700000" algn="tl">
                    <a:srgbClr val="000000">
                      <a:alpha val="43137"/>
                    </a:srgbClr>
                  </a:outerShdw>
                </a:effectLst>
              </a:rPr>
              <a:t>Voice </a:t>
            </a:r>
            <a:r>
              <a:rPr lang="en-US" sz="4800" b="1" dirty="0">
                <a:effectLst>
                  <a:outerShdw blurRad="38100" dist="38100" dir="2700000" algn="tl">
                    <a:srgbClr val="000000">
                      <a:alpha val="43137"/>
                    </a:srgbClr>
                  </a:outerShdw>
                </a:effectLst>
              </a:rPr>
              <a:t>in </a:t>
            </a:r>
            <a:r>
              <a:rPr lang="en-US" sz="4800" b="1" dirty="0" smtClean="0">
                <a:effectLst>
                  <a:outerShdw blurRad="38100" dist="38100" dir="2700000" algn="tl">
                    <a:srgbClr val="000000">
                      <a:alpha val="43137"/>
                    </a:srgbClr>
                  </a:outerShdw>
                </a:effectLst>
              </a:rPr>
              <a:t/>
            </a:r>
            <a:br>
              <a:rPr lang="en-US" sz="4800" b="1" dirty="0" smtClean="0">
                <a:effectLst>
                  <a:outerShdw blurRad="38100" dist="38100" dir="2700000" algn="tl">
                    <a:srgbClr val="000000">
                      <a:alpha val="43137"/>
                    </a:srgbClr>
                  </a:outerShdw>
                </a:effectLst>
              </a:rPr>
            </a:br>
            <a:r>
              <a:rPr lang="en-US" sz="4800" b="1" dirty="0" smtClean="0">
                <a:effectLst>
                  <a:outerShdw blurRad="38100" dist="38100" dir="2700000" algn="tl">
                    <a:srgbClr val="000000">
                      <a:alpha val="43137"/>
                    </a:srgbClr>
                  </a:outerShdw>
                </a:effectLst>
              </a:rPr>
              <a:t>Strategic Planning </a:t>
            </a:r>
            <a:r>
              <a:rPr lang="en-US" sz="4800" b="1" dirty="0">
                <a:effectLst>
                  <a:outerShdw blurRad="38100" dist="38100" dir="2700000" algn="tl">
                    <a:srgbClr val="000000">
                      <a:alpha val="43137"/>
                    </a:srgbClr>
                  </a:outerShdw>
                </a:effectLst>
              </a:rPr>
              <a:t>for </a:t>
            </a:r>
            <a:r>
              <a:rPr lang="en-US" sz="4800" b="1" dirty="0" smtClean="0">
                <a:effectLst>
                  <a:outerShdw blurRad="38100" dist="38100" dir="2700000" algn="tl">
                    <a:srgbClr val="000000">
                      <a:alpha val="43137"/>
                    </a:srgbClr>
                  </a:outerShdw>
                </a:effectLst>
              </a:rPr>
              <a:t>Health </a:t>
            </a:r>
            <a:r>
              <a:rPr lang="en-US" sz="4800" b="1" dirty="0">
                <a:effectLst>
                  <a:outerShdw blurRad="38100" dist="38100" dir="2700000" algn="tl">
                    <a:srgbClr val="000000">
                      <a:alpha val="43137"/>
                    </a:srgbClr>
                  </a:outerShdw>
                </a:effectLst>
              </a:rPr>
              <a:t>E</a:t>
            </a:r>
            <a:r>
              <a:rPr lang="en-US" sz="4800" b="1" dirty="0" smtClean="0">
                <a:effectLst>
                  <a:outerShdw blurRad="38100" dist="38100" dir="2700000" algn="tl">
                    <a:srgbClr val="000000">
                      <a:alpha val="43137"/>
                    </a:srgbClr>
                  </a:outerShdw>
                </a:effectLst>
              </a:rPr>
              <a:t>quity</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4294967295"/>
          </p:nvPr>
        </p:nvSpPr>
        <p:spPr>
          <a:xfrm>
            <a:off x="533400" y="3142488"/>
            <a:ext cx="8001000" cy="2343912"/>
          </a:xfrm>
        </p:spPr>
        <p:txBody>
          <a:bodyPr>
            <a:noAutofit/>
          </a:bodyPr>
          <a:lstStyle/>
          <a:p>
            <a:pPr marL="109728" indent="0" algn="r">
              <a:buNone/>
            </a:pPr>
            <a:r>
              <a:rPr lang="en-US" sz="3200" b="1" dirty="0">
                <a:solidFill>
                  <a:srgbClr val="FF9900"/>
                </a:solidFill>
                <a:effectLst>
                  <a:outerShdw blurRad="38100" dist="38100" dir="2700000" algn="tl">
                    <a:srgbClr val="000000">
                      <a:alpha val="43137"/>
                    </a:srgbClr>
                  </a:outerShdw>
                </a:effectLst>
              </a:rPr>
              <a:t>Gail Brandt, MPH, </a:t>
            </a:r>
            <a:r>
              <a:rPr lang="en-US" sz="3200" b="1" dirty="0" err="1">
                <a:solidFill>
                  <a:srgbClr val="FF9900"/>
                </a:solidFill>
                <a:effectLst>
                  <a:outerShdw blurRad="38100" dist="38100" dir="2700000" algn="tl">
                    <a:srgbClr val="000000">
                      <a:alpha val="43137"/>
                    </a:srgbClr>
                  </a:outerShdw>
                </a:effectLst>
              </a:rPr>
              <a:t>EdD</a:t>
            </a:r>
            <a:endParaRPr lang="en-US" sz="3200" b="1" dirty="0">
              <a:solidFill>
                <a:srgbClr val="FF9900"/>
              </a:solidFill>
              <a:effectLst>
                <a:outerShdw blurRad="38100" dist="38100" dir="2700000" algn="tl">
                  <a:srgbClr val="000000">
                    <a:alpha val="43137"/>
                  </a:srgbClr>
                </a:outerShdw>
              </a:effectLst>
            </a:endParaRPr>
          </a:p>
          <a:p>
            <a:pPr marL="109728" indent="0" algn="r">
              <a:buNone/>
            </a:pPr>
            <a:r>
              <a:rPr lang="en-US" sz="2400" dirty="0">
                <a:solidFill>
                  <a:srgbClr val="FF9900"/>
                </a:solidFill>
                <a:effectLst>
                  <a:outerShdw blurRad="38100" dist="38100" dir="2700000" algn="tl">
                    <a:srgbClr val="000000">
                      <a:alpha val="43137"/>
                    </a:srgbClr>
                  </a:outerShdw>
                </a:effectLst>
              </a:rPr>
              <a:t>Washington State Department of Health</a:t>
            </a:r>
          </a:p>
          <a:p>
            <a:pPr marL="109728" indent="0" algn="r">
              <a:buNone/>
            </a:pPr>
            <a:endParaRPr lang="en-US" sz="1800" dirty="0" smtClean="0">
              <a:solidFill>
                <a:srgbClr val="FF9900"/>
              </a:solidFill>
            </a:endParaRPr>
          </a:p>
          <a:p>
            <a:pPr marL="109728" indent="0" algn="r">
              <a:buNone/>
            </a:pPr>
            <a:r>
              <a:rPr lang="en-US" sz="3200" b="1" dirty="0" smtClean="0">
                <a:solidFill>
                  <a:srgbClr val="FF9900"/>
                </a:solidFill>
                <a:effectLst>
                  <a:outerShdw blurRad="38100" dist="38100" dir="2700000" algn="tl">
                    <a:srgbClr val="000000">
                      <a:alpha val="43137"/>
                    </a:srgbClr>
                  </a:outerShdw>
                </a:effectLst>
              </a:rPr>
              <a:t>Emily Turk, </a:t>
            </a:r>
            <a:r>
              <a:rPr lang="en-US" sz="3200" b="1" dirty="0" err="1" smtClean="0">
                <a:solidFill>
                  <a:srgbClr val="FF9900"/>
                </a:solidFill>
                <a:effectLst>
                  <a:outerShdw blurRad="38100" dist="38100" dir="2700000" algn="tl">
                    <a:srgbClr val="000000">
                      <a:alpha val="43137"/>
                    </a:srgbClr>
                  </a:outerShdw>
                </a:effectLst>
              </a:rPr>
              <a:t>MPHc</a:t>
            </a:r>
            <a:endParaRPr lang="en-US" sz="3200" b="1" dirty="0">
              <a:solidFill>
                <a:srgbClr val="FF9900"/>
              </a:solidFill>
              <a:effectLst>
                <a:outerShdw blurRad="38100" dist="38100" dir="2700000" algn="tl">
                  <a:srgbClr val="000000">
                    <a:alpha val="43137"/>
                  </a:srgbClr>
                </a:outerShdw>
              </a:effectLst>
            </a:endParaRPr>
          </a:p>
          <a:p>
            <a:pPr marL="109728" indent="0" algn="r">
              <a:buNone/>
            </a:pPr>
            <a:r>
              <a:rPr lang="en-US" sz="2400" dirty="0" smtClean="0">
                <a:solidFill>
                  <a:srgbClr val="FF9900"/>
                </a:solidFill>
                <a:effectLst>
                  <a:outerShdw blurRad="38100" dist="38100" dir="2700000" algn="tl">
                    <a:srgbClr val="000000">
                      <a:alpha val="43137"/>
                    </a:srgbClr>
                  </a:outerShdw>
                </a:effectLst>
              </a:rPr>
              <a:t> University of Washington</a:t>
            </a:r>
          </a:p>
        </p:txBody>
      </p:sp>
    </p:spTree>
    <p:extLst>
      <p:ext uri="{BB962C8B-B14F-4D97-AF65-F5344CB8AC3E}">
        <p14:creationId xmlns:p14="http://schemas.microsoft.com/office/powerpoint/2010/main" val="2716045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914400"/>
          </a:xfrm>
          <a:solidFill>
            <a:schemeClr val="accent6">
              <a:lumMod val="75000"/>
            </a:schemeClr>
          </a:solidFill>
          <a:effectLst>
            <a:outerShdw blurRad="50800" dist="38100" dir="2700000" algn="tl" rotWithShape="0">
              <a:prstClr val="black">
                <a:alpha val="40000"/>
              </a:prstClr>
            </a:outerShdw>
          </a:effectLst>
        </p:spPr>
        <p:txBody>
          <a:bodyPr/>
          <a:lstStyle/>
          <a:p>
            <a:pPr algn="ctr"/>
            <a:r>
              <a:rPr lang="en-US" b="1" dirty="0" smtClean="0">
                <a:solidFill>
                  <a:schemeClr val="bg1"/>
                </a:solidFill>
                <a:effectLst>
                  <a:outerShdw blurRad="38100" dist="38100" dir="2700000" algn="tl">
                    <a:srgbClr val="000000">
                      <a:alpha val="43137"/>
                    </a:srgbClr>
                  </a:outerShdw>
                </a:effectLst>
              </a:rPr>
              <a:t>Purpose</a:t>
            </a:r>
            <a:endParaRPr lang="en-US" b="1" dirty="0">
              <a:solidFill>
                <a:schemeClr val="bg1"/>
              </a:solidFill>
              <a:effectLst>
                <a:outerShdw blurRad="38100" dist="38100" dir="2700000" algn="tl">
                  <a:srgbClr val="000000">
                    <a:alpha val="43137"/>
                  </a:srgbClr>
                </a:outerShdw>
              </a:effectLst>
            </a:endParaRPr>
          </a:p>
        </p:txBody>
      </p:sp>
      <p:sp>
        <p:nvSpPr>
          <p:cNvPr id="4" name="Rectangle 3"/>
          <p:cNvSpPr/>
          <p:nvPr/>
        </p:nvSpPr>
        <p:spPr>
          <a:xfrm>
            <a:off x="457200" y="2438400"/>
            <a:ext cx="3840480" cy="3657600"/>
          </a:xfrm>
          <a:prstGeom prst="rect">
            <a:avLst/>
          </a:prstGeom>
          <a:solidFill>
            <a:srgbClr val="33996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prstClr val="white"/>
              </a:solidFill>
              <a:effectLst>
                <a:outerShdw blurRad="38100" dist="38100" dir="2700000" algn="tl">
                  <a:srgbClr val="000000">
                    <a:alpha val="43137"/>
                  </a:srgbClr>
                </a:outerShdw>
              </a:effectLst>
              <a:latin typeface="Calibri"/>
              <a:cs typeface="Calibri"/>
            </a:endParaRPr>
          </a:p>
        </p:txBody>
      </p:sp>
      <p:sp>
        <p:nvSpPr>
          <p:cNvPr id="5" name="Rectangle 4"/>
          <p:cNvSpPr/>
          <p:nvPr/>
        </p:nvSpPr>
        <p:spPr>
          <a:xfrm>
            <a:off x="4876800" y="2438400"/>
            <a:ext cx="3810000" cy="3657600"/>
          </a:xfrm>
          <a:prstGeom prst="rect">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prstClr val="white"/>
              </a:solidFill>
              <a:effectLst>
                <a:outerShdw blurRad="38100" dist="38100" dir="2700000" algn="tl">
                  <a:srgbClr val="000000">
                    <a:alpha val="43137"/>
                  </a:srgbClr>
                </a:outerShdw>
              </a:effectLst>
              <a:latin typeface="Calibri" pitchFamily="34" charset="0"/>
              <a:cs typeface="Calibri" pitchFamily="34" charset="0"/>
            </a:endParaRPr>
          </a:p>
        </p:txBody>
      </p:sp>
      <p:sp>
        <p:nvSpPr>
          <p:cNvPr id="8" name="Rectangle 7"/>
          <p:cNvSpPr/>
          <p:nvPr/>
        </p:nvSpPr>
        <p:spPr>
          <a:xfrm>
            <a:off x="533400" y="2667000"/>
            <a:ext cx="3657600" cy="2308324"/>
          </a:xfrm>
          <a:prstGeom prst="rect">
            <a:avLst/>
          </a:prstGeom>
        </p:spPr>
        <p:txBody>
          <a:bodyPr wrap="square">
            <a:spAutoFit/>
          </a:bodyPr>
          <a:lstStyle/>
          <a:p>
            <a:pPr marL="233363" indent="-233363">
              <a:buFont typeface="Arial"/>
              <a:buChar char="•"/>
            </a:pPr>
            <a:r>
              <a:rPr lang="en-US" sz="2400" dirty="0">
                <a:solidFill>
                  <a:srgbClr val="FFFFFF"/>
                </a:solidFill>
                <a:latin typeface="Calibri"/>
                <a:cs typeface="Calibri"/>
              </a:rPr>
              <a:t>D</a:t>
            </a:r>
            <a:r>
              <a:rPr lang="en-US" sz="2400" dirty="0" smtClean="0">
                <a:solidFill>
                  <a:srgbClr val="FFFFFF"/>
                </a:solidFill>
                <a:latin typeface="Calibri"/>
                <a:cs typeface="Calibri"/>
              </a:rPr>
              <a:t>evelop a tool </a:t>
            </a:r>
            <a:r>
              <a:rPr lang="en-US" sz="2400" dirty="0">
                <a:solidFill>
                  <a:srgbClr val="FFFFFF"/>
                </a:solidFill>
                <a:latin typeface="Calibri"/>
                <a:cs typeface="Calibri"/>
              </a:rPr>
              <a:t>to </a:t>
            </a:r>
            <a:r>
              <a:rPr lang="en-US" sz="2400" dirty="0" smtClean="0">
                <a:solidFill>
                  <a:srgbClr val="FFFFFF"/>
                </a:solidFill>
                <a:latin typeface="Calibri"/>
                <a:cs typeface="Calibri"/>
              </a:rPr>
              <a:t>assess department practices </a:t>
            </a:r>
            <a:r>
              <a:rPr lang="en-US" sz="2400" dirty="0">
                <a:solidFill>
                  <a:srgbClr val="FFFFFF"/>
                </a:solidFill>
                <a:latin typeface="Calibri"/>
                <a:cs typeface="Calibri"/>
              </a:rPr>
              <a:t>that </a:t>
            </a:r>
            <a:r>
              <a:rPr lang="en-US" sz="2400" dirty="0" smtClean="0">
                <a:solidFill>
                  <a:srgbClr val="FFFFFF"/>
                </a:solidFill>
                <a:latin typeface="Calibri"/>
                <a:cs typeface="Calibri"/>
              </a:rPr>
              <a:t>advance </a:t>
            </a:r>
            <a:r>
              <a:rPr lang="en-US" sz="2400" dirty="0">
                <a:solidFill>
                  <a:srgbClr val="FFFFFF"/>
                </a:solidFill>
                <a:latin typeface="Calibri"/>
                <a:cs typeface="Calibri"/>
              </a:rPr>
              <a:t>or impede health equity </a:t>
            </a:r>
            <a:r>
              <a:rPr lang="en-US" sz="2400" dirty="0" smtClean="0">
                <a:solidFill>
                  <a:srgbClr val="FFFFFF"/>
                </a:solidFill>
                <a:latin typeface="Calibri"/>
                <a:cs typeface="Calibri"/>
              </a:rPr>
              <a:t> work </a:t>
            </a:r>
            <a:r>
              <a:rPr lang="en-US" sz="2400" dirty="0">
                <a:solidFill>
                  <a:srgbClr val="FFFFFF"/>
                </a:solidFill>
                <a:latin typeface="Calibri"/>
                <a:cs typeface="Calibri"/>
              </a:rPr>
              <a:t>with </a:t>
            </a:r>
            <a:r>
              <a:rPr lang="en-US" sz="2400" dirty="0" smtClean="0">
                <a:solidFill>
                  <a:srgbClr val="FFFFFF"/>
                </a:solidFill>
                <a:latin typeface="Calibri"/>
                <a:cs typeface="Calibri"/>
              </a:rPr>
              <a:t>partner organizations </a:t>
            </a:r>
            <a:r>
              <a:rPr lang="en-US" sz="2400" dirty="0">
                <a:solidFill>
                  <a:srgbClr val="FFFFFF"/>
                </a:solidFill>
                <a:latin typeface="Calibri"/>
                <a:cs typeface="Calibri"/>
              </a:rPr>
              <a:t>and </a:t>
            </a:r>
            <a:r>
              <a:rPr lang="en-US" sz="2400" dirty="0" smtClean="0">
                <a:solidFill>
                  <a:srgbClr val="FFFFFF"/>
                </a:solidFill>
                <a:latin typeface="Calibri"/>
                <a:cs typeface="Calibri"/>
              </a:rPr>
              <a:t>agencies </a:t>
            </a:r>
            <a:endParaRPr lang="en-US" sz="2400" dirty="0">
              <a:solidFill>
                <a:srgbClr val="FFFFFF"/>
              </a:solidFill>
              <a:latin typeface="Calibri"/>
              <a:cs typeface="Calibri"/>
            </a:endParaRPr>
          </a:p>
        </p:txBody>
      </p:sp>
      <p:sp>
        <p:nvSpPr>
          <p:cNvPr id="9" name="Rectangle 8"/>
          <p:cNvSpPr/>
          <p:nvPr/>
        </p:nvSpPr>
        <p:spPr>
          <a:xfrm>
            <a:off x="4953000" y="2667000"/>
            <a:ext cx="3657600" cy="2308324"/>
          </a:xfrm>
          <a:prstGeom prst="rect">
            <a:avLst/>
          </a:prstGeom>
        </p:spPr>
        <p:txBody>
          <a:bodyPr wrap="square">
            <a:spAutoFit/>
          </a:bodyPr>
          <a:lstStyle/>
          <a:p>
            <a:pPr marL="342900" indent="-342900">
              <a:buFont typeface="Arial"/>
              <a:buChar char="•"/>
            </a:pPr>
            <a:r>
              <a:rPr lang="en-US" sz="2400" dirty="0">
                <a:solidFill>
                  <a:srgbClr val="FFFFFF"/>
                </a:solidFill>
                <a:latin typeface="Calibri"/>
                <a:cs typeface="Calibri"/>
              </a:rPr>
              <a:t>U</a:t>
            </a:r>
            <a:r>
              <a:rPr lang="en-US" sz="2400" dirty="0" smtClean="0">
                <a:solidFill>
                  <a:srgbClr val="FFFFFF"/>
                </a:solidFill>
                <a:latin typeface="Calibri"/>
                <a:cs typeface="Calibri"/>
              </a:rPr>
              <a:t>nderstand </a:t>
            </a:r>
            <a:r>
              <a:rPr lang="en-US" sz="2400" dirty="0">
                <a:solidFill>
                  <a:srgbClr val="FFFFFF"/>
                </a:solidFill>
                <a:latin typeface="Calibri"/>
                <a:cs typeface="Calibri"/>
              </a:rPr>
              <a:t>how </a:t>
            </a:r>
            <a:r>
              <a:rPr lang="en-US" sz="2400">
                <a:solidFill>
                  <a:srgbClr val="FFFFFF"/>
                </a:solidFill>
                <a:latin typeface="Calibri"/>
                <a:cs typeface="Calibri"/>
              </a:rPr>
              <a:t>successfully </a:t>
            </a:r>
            <a:r>
              <a:rPr lang="en-US" sz="2400" smtClean="0">
                <a:solidFill>
                  <a:srgbClr val="FFFFFF"/>
                </a:solidFill>
                <a:latin typeface="Calibri"/>
                <a:cs typeface="Calibri"/>
              </a:rPr>
              <a:t>the department </a:t>
            </a:r>
            <a:r>
              <a:rPr lang="en-US" sz="2400" dirty="0" smtClean="0">
                <a:solidFill>
                  <a:srgbClr val="FFFFFF"/>
                </a:solidFill>
                <a:latin typeface="Calibri"/>
                <a:cs typeface="Calibri"/>
              </a:rPr>
              <a:t>engages </a:t>
            </a:r>
            <a:r>
              <a:rPr lang="en-US" sz="2400" dirty="0">
                <a:solidFill>
                  <a:srgbClr val="FFFFFF"/>
                </a:solidFill>
                <a:latin typeface="Calibri"/>
                <a:cs typeface="Calibri"/>
              </a:rPr>
              <a:t>with community partner organizations </a:t>
            </a:r>
            <a:r>
              <a:rPr lang="en-US" sz="2400" dirty="0" smtClean="0">
                <a:solidFill>
                  <a:srgbClr val="FFFFFF"/>
                </a:solidFill>
                <a:latin typeface="Calibri"/>
                <a:cs typeface="Calibri"/>
              </a:rPr>
              <a:t>to advance </a:t>
            </a:r>
            <a:r>
              <a:rPr lang="en-US" sz="2400" dirty="0">
                <a:solidFill>
                  <a:srgbClr val="FFFFFF"/>
                </a:solidFill>
                <a:latin typeface="Calibri"/>
                <a:cs typeface="Calibri"/>
              </a:rPr>
              <a:t>health equity projects </a:t>
            </a:r>
          </a:p>
        </p:txBody>
      </p:sp>
    </p:spTree>
    <p:extLst>
      <p:ext uri="{BB962C8B-B14F-4D97-AF65-F5344CB8AC3E}">
        <p14:creationId xmlns:p14="http://schemas.microsoft.com/office/powerpoint/2010/main" val="127756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2417064"/>
            <a:ext cx="8191500" cy="3678936"/>
          </a:xfrm>
        </p:spPr>
        <p:txBody>
          <a:bodyPr>
            <a:normAutofit/>
          </a:bodyPr>
          <a:lstStyle/>
          <a:p>
            <a:pPr marL="109728" indent="0">
              <a:buNone/>
            </a:pPr>
            <a:r>
              <a:rPr lang="en-US" sz="2400" dirty="0" smtClean="0">
                <a:solidFill>
                  <a:schemeClr val="accent6">
                    <a:lumMod val="75000"/>
                  </a:schemeClr>
                </a:solidFill>
              </a:rPr>
              <a:t>“Does </a:t>
            </a:r>
            <a:r>
              <a:rPr lang="en-US" sz="2400">
                <a:solidFill>
                  <a:schemeClr val="accent6">
                    <a:lumMod val="75000"/>
                  </a:schemeClr>
                </a:solidFill>
              </a:rPr>
              <a:t>the </a:t>
            </a:r>
            <a:r>
              <a:rPr lang="en-US" sz="2400" smtClean="0">
                <a:solidFill>
                  <a:schemeClr val="accent6">
                    <a:lumMod val="75000"/>
                  </a:schemeClr>
                </a:solidFill>
              </a:rPr>
              <a:t>Washington </a:t>
            </a:r>
            <a:r>
              <a:rPr lang="en-US" sz="2400" dirty="0">
                <a:solidFill>
                  <a:schemeClr val="accent6">
                    <a:lumMod val="75000"/>
                  </a:schemeClr>
                </a:solidFill>
              </a:rPr>
              <a:t>State Department of Health </a:t>
            </a:r>
            <a:r>
              <a:rPr lang="en-US" sz="2400" dirty="0" smtClean="0">
                <a:solidFill>
                  <a:schemeClr val="accent6">
                    <a:lumMod val="75000"/>
                  </a:schemeClr>
                </a:solidFill>
              </a:rPr>
              <a:t>Office of Healthy Communities (OHC) </a:t>
            </a:r>
            <a:r>
              <a:rPr lang="en-US" sz="2400" dirty="0">
                <a:solidFill>
                  <a:schemeClr val="accent6">
                    <a:lumMod val="75000"/>
                  </a:schemeClr>
                </a:solidFill>
              </a:rPr>
              <a:t>meaningfully and respectfully engage with its community partners in developing and evaluating health equity </a:t>
            </a:r>
            <a:r>
              <a:rPr lang="en-US" sz="2400" smtClean="0">
                <a:solidFill>
                  <a:schemeClr val="accent6">
                    <a:lumMod val="75000"/>
                  </a:schemeClr>
                </a:solidFill>
              </a:rPr>
              <a:t>programs?”</a:t>
            </a:r>
            <a:endParaRPr lang="en-US" sz="2400" dirty="0">
              <a:solidFill>
                <a:schemeClr val="accent6">
                  <a:lumMod val="75000"/>
                </a:schemeClr>
              </a:solidFill>
            </a:endParaRPr>
          </a:p>
        </p:txBody>
      </p:sp>
      <p:sp>
        <p:nvSpPr>
          <p:cNvPr id="4" name="Title 1"/>
          <p:cNvSpPr>
            <a:spLocks noGrp="1"/>
          </p:cNvSpPr>
          <p:nvPr>
            <p:ph type="title" idx="4294967295"/>
          </p:nvPr>
        </p:nvSpPr>
        <p:spPr>
          <a:xfrm>
            <a:off x="457200" y="1066800"/>
            <a:ext cx="8229600" cy="914400"/>
          </a:xfrm>
          <a:solidFill>
            <a:schemeClr val="accent6">
              <a:lumMod val="75000"/>
            </a:schemeClr>
          </a:solidFill>
          <a:effectLst>
            <a:outerShdw blurRad="50800" dist="38100" dir="2700000" algn="tl" rotWithShape="0">
              <a:prstClr val="black">
                <a:alpha val="40000"/>
              </a:prstClr>
            </a:outerShdw>
          </a:effectLst>
        </p:spPr>
        <p:txBody>
          <a:bodyPr/>
          <a:lstStyle/>
          <a:p>
            <a:pPr algn="ctr"/>
            <a:r>
              <a:rPr lang="en-US" b="1" dirty="0" smtClean="0">
                <a:solidFill>
                  <a:schemeClr val="bg1"/>
                </a:solidFill>
                <a:effectLst>
                  <a:outerShdw blurRad="38100" dist="38100" dir="2700000" algn="tl">
                    <a:srgbClr val="000000">
                      <a:alpha val="43137"/>
                    </a:srgbClr>
                  </a:outerShdw>
                </a:effectLst>
              </a:rPr>
              <a:t>Research question</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545475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685800"/>
          </a:xfrm>
        </p:spPr>
        <p:txBody>
          <a:bodyPr anchor="t">
            <a:noAutofit/>
          </a:bodyPr>
          <a:lstStyle/>
          <a:p>
            <a:r>
              <a:rPr lang="en-US" b="1" dirty="0" smtClean="0"/>
              <a:t>Methods</a:t>
            </a:r>
            <a:endParaRPr lang="en-US" b="1" dirty="0"/>
          </a:p>
        </p:txBody>
      </p:sp>
      <p:sp>
        <p:nvSpPr>
          <p:cNvPr id="3" name="Content Placeholder 2"/>
          <p:cNvSpPr>
            <a:spLocks noGrp="1"/>
          </p:cNvSpPr>
          <p:nvPr>
            <p:ph idx="4294967295"/>
          </p:nvPr>
        </p:nvSpPr>
        <p:spPr>
          <a:xfrm>
            <a:off x="457200" y="2020824"/>
            <a:ext cx="8229600" cy="2855976"/>
          </a:xfrm>
        </p:spPr>
        <p:txBody>
          <a:bodyPr>
            <a:normAutofit/>
          </a:bodyPr>
          <a:lstStyle/>
          <a:p>
            <a:pPr marL="285750" lvl="1" indent="-285750">
              <a:spcBef>
                <a:spcPts val="0"/>
              </a:spcBef>
              <a:spcAft>
                <a:spcPts val="1200"/>
              </a:spcAft>
              <a:buFont typeface="Arial"/>
              <a:buChar char="•"/>
            </a:pPr>
            <a:r>
              <a:rPr lang="en-US" sz="2400" dirty="0">
                <a:solidFill>
                  <a:schemeClr val="accent6">
                    <a:lumMod val="75000"/>
                  </a:schemeClr>
                </a:solidFill>
              </a:rPr>
              <a:t>Literature reviews </a:t>
            </a:r>
            <a:r>
              <a:rPr lang="en-US" sz="2400">
                <a:solidFill>
                  <a:schemeClr val="accent6">
                    <a:lumMod val="75000"/>
                  </a:schemeClr>
                </a:solidFill>
              </a:rPr>
              <a:t>of </a:t>
            </a:r>
            <a:r>
              <a:rPr lang="en-US" sz="2400" smtClean="0">
                <a:solidFill>
                  <a:schemeClr val="accent6">
                    <a:lumMod val="75000"/>
                  </a:schemeClr>
                </a:solidFill>
              </a:rPr>
              <a:t>assessment </a:t>
            </a:r>
            <a:r>
              <a:rPr lang="en-US" sz="2400" dirty="0">
                <a:solidFill>
                  <a:schemeClr val="accent6">
                    <a:lumMod val="75000"/>
                  </a:schemeClr>
                </a:solidFill>
              </a:rPr>
              <a:t>models</a:t>
            </a:r>
          </a:p>
          <a:p>
            <a:pPr marL="285750" lvl="1" indent="-285750">
              <a:spcBef>
                <a:spcPts val="0"/>
              </a:spcBef>
              <a:spcAft>
                <a:spcPts val="1200"/>
              </a:spcAft>
              <a:buFont typeface="Arial"/>
              <a:buChar char="•"/>
            </a:pPr>
            <a:r>
              <a:rPr lang="en-US" sz="2400" dirty="0">
                <a:solidFill>
                  <a:schemeClr val="accent6">
                    <a:lumMod val="75000"/>
                  </a:schemeClr>
                </a:solidFill>
              </a:rPr>
              <a:t>Identified participant </a:t>
            </a:r>
            <a:r>
              <a:rPr lang="en-US" sz="2400">
                <a:solidFill>
                  <a:schemeClr val="accent6">
                    <a:lumMod val="75000"/>
                  </a:schemeClr>
                </a:solidFill>
              </a:rPr>
              <a:t>selection </a:t>
            </a:r>
            <a:r>
              <a:rPr lang="en-US" sz="2400" smtClean="0">
                <a:solidFill>
                  <a:schemeClr val="accent6">
                    <a:lumMod val="75000"/>
                  </a:schemeClr>
                </a:solidFill>
              </a:rPr>
              <a:t>criteria</a:t>
            </a:r>
          </a:p>
          <a:p>
            <a:pPr marL="285750" lvl="1" indent="-285750">
              <a:spcBef>
                <a:spcPts val="0"/>
              </a:spcBef>
              <a:spcAft>
                <a:spcPts val="1200"/>
              </a:spcAft>
              <a:buFont typeface="Arial"/>
              <a:buChar char="•"/>
            </a:pPr>
            <a:r>
              <a:rPr lang="en-US" sz="2400" smtClean="0">
                <a:solidFill>
                  <a:schemeClr val="accent6">
                    <a:lumMod val="75000"/>
                  </a:schemeClr>
                </a:solidFill>
              </a:rPr>
              <a:t>Recruited </a:t>
            </a:r>
            <a:r>
              <a:rPr lang="en-US" sz="2400">
                <a:solidFill>
                  <a:schemeClr val="accent6">
                    <a:lumMod val="75000"/>
                  </a:schemeClr>
                </a:solidFill>
              </a:rPr>
              <a:t>participants</a:t>
            </a:r>
            <a:endParaRPr lang="en-US" sz="2400" dirty="0">
              <a:solidFill>
                <a:schemeClr val="accent6">
                  <a:lumMod val="75000"/>
                </a:schemeClr>
              </a:solidFill>
            </a:endParaRPr>
          </a:p>
          <a:p>
            <a:pPr marL="285750" lvl="1" indent="-285750">
              <a:spcBef>
                <a:spcPts val="0"/>
              </a:spcBef>
              <a:spcAft>
                <a:spcPts val="1200"/>
              </a:spcAft>
              <a:buFont typeface="Arial"/>
              <a:buChar char="•"/>
            </a:pPr>
            <a:r>
              <a:rPr lang="en-US" sz="2400" dirty="0">
                <a:solidFill>
                  <a:schemeClr val="accent6">
                    <a:lumMod val="75000"/>
                  </a:schemeClr>
                </a:solidFill>
              </a:rPr>
              <a:t>Created interview questions</a:t>
            </a:r>
          </a:p>
          <a:p>
            <a:pPr marL="285750" lvl="1" indent="-285750">
              <a:spcBef>
                <a:spcPts val="0"/>
              </a:spcBef>
              <a:spcAft>
                <a:spcPts val="1200"/>
              </a:spcAft>
              <a:buFont typeface="Arial"/>
              <a:buChar char="•"/>
            </a:pPr>
            <a:r>
              <a:rPr lang="en-US" sz="2400" dirty="0">
                <a:solidFill>
                  <a:schemeClr val="accent6">
                    <a:lumMod val="75000"/>
                  </a:schemeClr>
                </a:solidFill>
              </a:rPr>
              <a:t>Conducted </a:t>
            </a:r>
            <a:r>
              <a:rPr lang="en-US" sz="2400">
                <a:solidFill>
                  <a:schemeClr val="accent6">
                    <a:lumMod val="75000"/>
                  </a:schemeClr>
                </a:solidFill>
              </a:rPr>
              <a:t>21 </a:t>
            </a:r>
            <a:r>
              <a:rPr lang="en-US" sz="2400" smtClean="0">
                <a:solidFill>
                  <a:schemeClr val="accent6">
                    <a:lumMod val="75000"/>
                  </a:schemeClr>
                </a:solidFill>
              </a:rPr>
              <a:t>phone-interviews</a:t>
            </a:r>
            <a:endParaRPr lang="en-US" sz="2400" dirty="0">
              <a:solidFill>
                <a:schemeClr val="accent6">
                  <a:lumMod val="75000"/>
                </a:schemeClr>
              </a:solidFill>
            </a:endParaRPr>
          </a:p>
        </p:txBody>
      </p:sp>
    </p:spTree>
    <p:extLst>
      <p:ext uri="{BB962C8B-B14F-4D97-AF65-F5344CB8AC3E}">
        <p14:creationId xmlns:p14="http://schemas.microsoft.com/office/powerpoint/2010/main" val="11085219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Barhii logo.jpg"/>
          <p:cNvPicPr>
            <a:picLocks noGrp="1" noChangeAspect="1"/>
          </p:cNvPicPr>
          <p:nvPr>
            <p:ph idx="4294967295"/>
          </p:nvPr>
        </p:nvPicPr>
        <p:blipFill>
          <a:blip r:embed="rId3">
            <a:extLst>
              <a:ext uri="{28A0092B-C50C-407E-A947-70E740481C1C}">
                <a14:useLocalDpi xmlns:a14="http://schemas.microsoft.com/office/drawing/2010/main" val="0"/>
              </a:ext>
            </a:extLst>
          </a:blip>
          <a:srcRect t="-49211" b="-49211"/>
          <a:stretch>
            <a:fillRect/>
          </a:stretch>
        </p:blipFill>
        <p:spPr>
          <a:xfrm>
            <a:off x="6324600" y="1219200"/>
            <a:ext cx="1828800" cy="2872740"/>
          </a:xfrm>
        </p:spPr>
      </p:pic>
      <p:sp>
        <p:nvSpPr>
          <p:cNvPr id="4" name="Title 1"/>
          <p:cNvSpPr>
            <a:spLocks noGrp="1"/>
          </p:cNvSpPr>
          <p:nvPr>
            <p:ph type="title" idx="4294967295"/>
          </p:nvPr>
        </p:nvSpPr>
        <p:spPr>
          <a:xfrm>
            <a:off x="457200" y="1066800"/>
            <a:ext cx="8229600" cy="914400"/>
          </a:xfrm>
        </p:spPr>
        <p:txBody>
          <a:bodyPr>
            <a:noAutofit/>
          </a:bodyPr>
          <a:lstStyle/>
          <a:p>
            <a:r>
              <a:rPr lang="en-US" b="1" dirty="0" smtClean="0"/>
              <a:t>BARHII recommendations </a:t>
            </a:r>
            <a:br>
              <a:rPr lang="en-US" b="1" dirty="0" smtClean="0"/>
            </a:br>
            <a:r>
              <a:rPr lang="en-US" b="1" dirty="0" smtClean="0"/>
              <a:t>for participant selection</a:t>
            </a:r>
            <a:endParaRPr lang="en-US" b="1" dirty="0"/>
          </a:p>
        </p:txBody>
      </p:sp>
      <p:sp>
        <p:nvSpPr>
          <p:cNvPr id="7" name="TextBox 6"/>
          <p:cNvSpPr txBox="1"/>
          <p:nvPr/>
        </p:nvSpPr>
        <p:spPr>
          <a:xfrm>
            <a:off x="609600" y="2406635"/>
            <a:ext cx="4267200" cy="2400657"/>
          </a:xfrm>
          <a:prstGeom prst="rect">
            <a:avLst/>
          </a:prstGeom>
          <a:noFill/>
        </p:spPr>
        <p:txBody>
          <a:bodyPr wrap="square" rtlCol="0">
            <a:spAutoFit/>
          </a:bodyPr>
          <a:lstStyle/>
          <a:p>
            <a:pPr marL="285750" indent="-285750">
              <a:spcAft>
                <a:spcPts val="1200"/>
              </a:spcAft>
              <a:buFont typeface="Arial"/>
              <a:buChar char="•"/>
            </a:pPr>
            <a:r>
              <a:rPr lang="en-US" sz="2400" smtClean="0">
                <a:solidFill>
                  <a:schemeClr val="accent6">
                    <a:lumMod val="75000"/>
                  </a:schemeClr>
                </a:solidFill>
                <a:latin typeface="Calibri"/>
                <a:cs typeface="Calibri"/>
              </a:rPr>
              <a:t>Community representation</a:t>
            </a:r>
            <a:endParaRPr lang="en-US" sz="2400" dirty="0" smtClean="0">
              <a:solidFill>
                <a:schemeClr val="accent6">
                  <a:lumMod val="75000"/>
                </a:schemeClr>
              </a:solidFill>
              <a:latin typeface="Calibri"/>
              <a:cs typeface="Calibri"/>
            </a:endParaRPr>
          </a:p>
          <a:p>
            <a:pPr marL="285750" indent="-285750">
              <a:spcAft>
                <a:spcPts val="1200"/>
              </a:spcAft>
              <a:buFont typeface="Arial"/>
              <a:buChar char="•"/>
            </a:pPr>
            <a:r>
              <a:rPr lang="en-US" sz="2400" dirty="0" smtClean="0">
                <a:solidFill>
                  <a:schemeClr val="accent6">
                    <a:lumMod val="75000"/>
                  </a:schemeClr>
                </a:solidFill>
                <a:latin typeface="Calibri"/>
                <a:cs typeface="Calibri"/>
              </a:rPr>
              <a:t>Provide </a:t>
            </a:r>
            <a:r>
              <a:rPr lang="en-US" sz="2400" smtClean="0">
                <a:solidFill>
                  <a:schemeClr val="accent6">
                    <a:lumMod val="75000"/>
                  </a:schemeClr>
                </a:solidFill>
                <a:latin typeface="Calibri"/>
                <a:cs typeface="Calibri"/>
              </a:rPr>
              <a:t>critical services</a:t>
            </a:r>
            <a:endParaRPr lang="en-US" sz="2400" dirty="0" smtClean="0">
              <a:solidFill>
                <a:schemeClr val="accent6">
                  <a:lumMod val="75000"/>
                </a:schemeClr>
              </a:solidFill>
              <a:latin typeface="Calibri"/>
              <a:cs typeface="Calibri"/>
            </a:endParaRPr>
          </a:p>
          <a:p>
            <a:pPr marL="285750" indent="-285750">
              <a:spcAft>
                <a:spcPts val="1200"/>
              </a:spcAft>
              <a:buFont typeface="Arial"/>
              <a:buChar char="•"/>
            </a:pPr>
            <a:r>
              <a:rPr lang="en-US" sz="2400" smtClean="0">
                <a:solidFill>
                  <a:schemeClr val="accent6">
                    <a:lumMod val="75000"/>
                  </a:schemeClr>
                </a:solidFill>
                <a:latin typeface="Calibri"/>
                <a:cs typeface="Calibri"/>
              </a:rPr>
              <a:t>Pre-existing relationship</a:t>
            </a:r>
            <a:endParaRPr lang="en-US" sz="2400" dirty="0">
              <a:solidFill>
                <a:schemeClr val="accent6">
                  <a:lumMod val="75000"/>
                </a:schemeClr>
              </a:solidFill>
              <a:latin typeface="Calibri"/>
              <a:cs typeface="Calibri"/>
            </a:endParaRPr>
          </a:p>
          <a:p>
            <a:pPr marL="285750" indent="-285750">
              <a:spcAft>
                <a:spcPts val="1200"/>
              </a:spcAft>
              <a:buFont typeface="Arial"/>
              <a:buChar char="•"/>
            </a:pPr>
            <a:r>
              <a:rPr lang="en-US" sz="2400" dirty="0" smtClean="0">
                <a:solidFill>
                  <a:schemeClr val="accent6">
                    <a:lumMod val="75000"/>
                  </a:schemeClr>
                </a:solidFill>
                <a:latin typeface="Calibri"/>
                <a:cs typeface="Calibri"/>
              </a:rPr>
              <a:t>Various types, locations, issues, </a:t>
            </a:r>
            <a:r>
              <a:rPr lang="en-US" sz="2400" smtClean="0">
                <a:solidFill>
                  <a:schemeClr val="accent6">
                    <a:lumMod val="75000"/>
                  </a:schemeClr>
                </a:solidFill>
                <a:latin typeface="Calibri"/>
                <a:cs typeface="Calibri"/>
              </a:rPr>
              <a:t>and positions</a:t>
            </a:r>
            <a:endParaRPr lang="en-US" sz="2600" dirty="0">
              <a:solidFill>
                <a:schemeClr val="accent6">
                  <a:lumMod val="75000"/>
                </a:schemeClr>
              </a:solidFill>
              <a:latin typeface="Calibri"/>
              <a:cs typeface="Calibri"/>
            </a:endParaRPr>
          </a:p>
        </p:txBody>
      </p:sp>
      <p:sp>
        <p:nvSpPr>
          <p:cNvPr id="8" name="TextBox 7"/>
          <p:cNvSpPr txBox="1"/>
          <p:nvPr/>
        </p:nvSpPr>
        <p:spPr>
          <a:xfrm>
            <a:off x="5486400" y="3581400"/>
            <a:ext cx="3505200" cy="1569660"/>
          </a:xfrm>
          <a:prstGeom prst="rect">
            <a:avLst/>
          </a:prstGeom>
          <a:noFill/>
        </p:spPr>
        <p:txBody>
          <a:bodyPr wrap="square" rtlCol="0">
            <a:spAutoFit/>
          </a:bodyPr>
          <a:lstStyle/>
          <a:p>
            <a:pPr algn="ctr"/>
            <a:r>
              <a:rPr lang="en-US" sz="1600" i="1" dirty="0" smtClean="0"/>
              <a:t>“</a:t>
            </a:r>
            <a:r>
              <a:rPr lang="en-US" sz="1600" i="1" dirty="0"/>
              <a:t>Local Health Department Organizational Self-Assessment for Addressing Health Inequities:  Toolkit and guide for implementation”</a:t>
            </a:r>
            <a:r>
              <a:rPr lang="en-US" sz="1600" dirty="0"/>
              <a:t> </a:t>
            </a:r>
          </a:p>
          <a:p>
            <a:endParaRPr lang="en-US" sz="1600" dirty="0"/>
          </a:p>
        </p:txBody>
      </p:sp>
    </p:spTree>
    <p:extLst>
      <p:ext uri="{BB962C8B-B14F-4D97-AF65-F5344CB8AC3E}">
        <p14:creationId xmlns:p14="http://schemas.microsoft.com/office/powerpoint/2010/main" val="1101863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685800"/>
          </a:xfrm>
        </p:spPr>
        <p:txBody>
          <a:bodyPr anchor="t">
            <a:noAutofit/>
          </a:bodyPr>
          <a:lstStyle/>
          <a:p>
            <a:r>
              <a:rPr lang="en-US" b="1" smtClean="0"/>
              <a:t>Interview questions</a:t>
            </a:r>
            <a:endParaRPr lang="en-US" b="1" dirty="0"/>
          </a:p>
        </p:txBody>
      </p:sp>
      <p:sp>
        <p:nvSpPr>
          <p:cNvPr id="3" name="Content Placeholder 2"/>
          <p:cNvSpPr>
            <a:spLocks noGrp="1"/>
          </p:cNvSpPr>
          <p:nvPr>
            <p:ph idx="4294967295"/>
          </p:nvPr>
        </p:nvSpPr>
        <p:spPr>
          <a:xfrm>
            <a:off x="457200" y="1944624"/>
            <a:ext cx="8229600" cy="3694176"/>
          </a:xfrm>
        </p:spPr>
        <p:txBody>
          <a:bodyPr>
            <a:noAutofit/>
          </a:bodyPr>
          <a:lstStyle/>
          <a:p>
            <a:pPr marL="285750" lvl="1" indent="-285750">
              <a:spcBef>
                <a:spcPts val="0"/>
              </a:spcBef>
              <a:spcAft>
                <a:spcPts val="600"/>
              </a:spcAft>
              <a:buFont typeface="Arial"/>
              <a:buChar char="•"/>
            </a:pPr>
            <a:r>
              <a:rPr lang="en-US" sz="2200">
                <a:solidFill>
                  <a:schemeClr val="accent6">
                    <a:lumMod val="75000"/>
                  </a:schemeClr>
                </a:solidFill>
              </a:rPr>
              <a:t>Tell me how well the health department involves community organizations like yours in meeting its mission “…to work with others to protect and improve the health of all people in Washington”?</a:t>
            </a:r>
          </a:p>
          <a:p>
            <a:pPr marL="285750" lvl="1" indent="-285750">
              <a:spcBef>
                <a:spcPts val="0"/>
              </a:spcBef>
              <a:spcAft>
                <a:spcPts val="600"/>
              </a:spcAft>
              <a:buFont typeface="Arial"/>
              <a:buChar char="•"/>
            </a:pPr>
            <a:r>
              <a:rPr lang="en-US" sz="2200">
                <a:solidFill>
                  <a:schemeClr val="accent6">
                    <a:lumMod val="75000"/>
                  </a:schemeClr>
                </a:solidFill>
              </a:rPr>
              <a:t>What has been going well in collaborating with the state health department?</a:t>
            </a:r>
          </a:p>
          <a:p>
            <a:pPr marL="285750" lvl="1" indent="-285750">
              <a:spcBef>
                <a:spcPts val="0"/>
              </a:spcBef>
              <a:spcAft>
                <a:spcPts val="600"/>
              </a:spcAft>
              <a:buFont typeface="Arial"/>
              <a:buChar char="•"/>
            </a:pPr>
            <a:r>
              <a:rPr lang="en-US" sz="2200">
                <a:solidFill>
                  <a:schemeClr val="accent6">
                    <a:lumMod val="75000"/>
                  </a:schemeClr>
                </a:solidFill>
              </a:rPr>
              <a:t>What has not been going well in collaborating with the state health department?</a:t>
            </a:r>
          </a:p>
          <a:p>
            <a:pPr marL="285750" lvl="1" indent="-285750">
              <a:spcBef>
                <a:spcPts val="0"/>
              </a:spcBef>
              <a:spcAft>
                <a:spcPts val="600"/>
              </a:spcAft>
              <a:buFont typeface="Arial"/>
              <a:buChar char="•"/>
            </a:pPr>
            <a:r>
              <a:rPr lang="en-US" sz="2200">
                <a:solidFill>
                  <a:schemeClr val="accent6">
                    <a:lumMod val="75000"/>
                  </a:schemeClr>
                </a:solidFill>
              </a:rPr>
              <a:t>Based on your experience, what are some ways the department can streamline processes to help you?</a:t>
            </a:r>
          </a:p>
        </p:txBody>
      </p:sp>
    </p:spTree>
    <p:extLst>
      <p:ext uri="{BB962C8B-B14F-4D97-AF65-F5344CB8AC3E}">
        <p14:creationId xmlns:p14="http://schemas.microsoft.com/office/powerpoint/2010/main" val="21408701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685800"/>
          </a:xfrm>
        </p:spPr>
        <p:txBody>
          <a:bodyPr anchor="t">
            <a:noAutofit/>
          </a:bodyPr>
          <a:lstStyle/>
          <a:p>
            <a:r>
              <a:rPr lang="en-US" b="1" smtClean="0"/>
              <a:t>Interview questions</a:t>
            </a:r>
            <a:endParaRPr lang="en-US" b="1" dirty="0"/>
          </a:p>
        </p:txBody>
      </p:sp>
      <p:sp>
        <p:nvSpPr>
          <p:cNvPr id="3" name="Content Placeholder 2"/>
          <p:cNvSpPr>
            <a:spLocks noGrp="1"/>
          </p:cNvSpPr>
          <p:nvPr>
            <p:ph idx="4294967295"/>
          </p:nvPr>
        </p:nvSpPr>
        <p:spPr>
          <a:xfrm>
            <a:off x="457200" y="1944624"/>
            <a:ext cx="8229600" cy="3389376"/>
          </a:xfrm>
        </p:spPr>
        <p:txBody>
          <a:bodyPr>
            <a:normAutofit/>
          </a:bodyPr>
          <a:lstStyle/>
          <a:p>
            <a:pPr marL="285750" lvl="1" indent="-285750">
              <a:spcBef>
                <a:spcPts val="0"/>
              </a:spcBef>
              <a:spcAft>
                <a:spcPts val="600"/>
              </a:spcAft>
              <a:buFont typeface="Arial"/>
              <a:buChar char="•"/>
            </a:pPr>
            <a:r>
              <a:rPr lang="en-US" sz="2200">
                <a:solidFill>
                  <a:schemeClr val="accent6">
                    <a:lumMod val="75000"/>
                  </a:schemeClr>
                </a:solidFill>
              </a:rPr>
              <a:t>Based on your experiences, how well do you see internal DOH programs working with each other to serve you? </a:t>
            </a:r>
          </a:p>
          <a:p>
            <a:pPr marL="285750" lvl="1" indent="-285750">
              <a:spcBef>
                <a:spcPts val="0"/>
              </a:spcBef>
              <a:spcAft>
                <a:spcPts val="600"/>
              </a:spcAft>
              <a:buFont typeface="Arial"/>
              <a:buChar char="•"/>
            </a:pPr>
            <a:r>
              <a:rPr lang="en-US" sz="2200">
                <a:solidFill>
                  <a:schemeClr val="accent6">
                    <a:lumMod val="75000"/>
                  </a:schemeClr>
                </a:solidFill>
              </a:rPr>
              <a:t>How well do you feel state health department staff members stay aware of community issues?</a:t>
            </a:r>
          </a:p>
          <a:p>
            <a:pPr marL="285750" lvl="1" indent="-285750">
              <a:spcBef>
                <a:spcPts val="0"/>
              </a:spcBef>
              <a:spcAft>
                <a:spcPts val="600"/>
              </a:spcAft>
              <a:buFont typeface="Arial"/>
              <a:buChar char="•"/>
            </a:pPr>
            <a:r>
              <a:rPr lang="en-US" sz="2200">
                <a:solidFill>
                  <a:schemeClr val="accent6">
                    <a:lumMod val="75000"/>
                  </a:schemeClr>
                </a:solidFill>
              </a:rPr>
              <a:t>Is there anything else I should have asked you about your experience working with the state health department? </a:t>
            </a:r>
          </a:p>
        </p:txBody>
      </p:sp>
      <p:pic>
        <p:nvPicPr>
          <p:cNvPr id="4" name="Picture 3"/>
          <p:cNvPicPr>
            <a:picLocks noChangeAspect="1"/>
          </p:cNvPicPr>
          <p:nvPr/>
        </p:nvPicPr>
        <p:blipFill>
          <a:blip r:embed="rId3"/>
          <a:stretch>
            <a:fillRect/>
          </a:stretch>
        </p:blipFill>
        <p:spPr>
          <a:xfrm>
            <a:off x="3810000" y="4343400"/>
            <a:ext cx="1447800" cy="1975644"/>
          </a:xfrm>
          <a:prstGeom prst="rect">
            <a:avLst/>
          </a:prstGeom>
        </p:spPr>
      </p:pic>
    </p:spTree>
    <p:extLst>
      <p:ext uri="{BB962C8B-B14F-4D97-AF65-F5344CB8AC3E}">
        <p14:creationId xmlns:p14="http://schemas.microsoft.com/office/powerpoint/2010/main" val="32908980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914400"/>
          </a:xfrm>
        </p:spPr>
        <p:txBody>
          <a:bodyPr anchor="t">
            <a:noAutofit/>
          </a:bodyPr>
          <a:lstStyle/>
          <a:p>
            <a:pPr>
              <a:lnSpc>
                <a:spcPts val="3000"/>
              </a:lnSpc>
            </a:pPr>
            <a:r>
              <a:rPr lang="en-US" b="1" smtClean="0"/>
              <a:t>Phone interviews</a:t>
            </a:r>
            <a:br>
              <a:rPr lang="en-US" b="1" smtClean="0"/>
            </a:br>
            <a:r>
              <a:rPr lang="en-US" sz="3200" b="1" smtClean="0"/>
              <a:t>21 </a:t>
            </a:r>
            <a:r>
              <a:rPr lang="en-US" sz="3200" b="1" dirty="0" smtClean="0"/>
              <a:t>conducted</a:t>
            </a:r>
            <a:endParaRPr lang="en-US" sz="3200" b="1" dirty="0"/>
          </a:p>
        </p:txBody>
      </p:sp>
      <p:sp>
        <p:nvSpPr>
          <p:cNvPr id="3" name="Content Placeholder 2"/>
          <p:cNvSpPr>
            <a:spLocks noGrp="1"/>
          </p:cNvSpPr>
          <p:nvPr>
            <p:ph idx="4294967295"/>
          </p:nvPr>
        </p:nvSpPr>
        <p:spPr>
          <a:xfrm>
            <a:off x="533400" y="2209800"/>
            <a:ext cx="6804804" cy="2133600"/>
          </a:xfrm>
        </p:spPr>
        <p:txBody>
          <a:bodyPr>
            <a:normAutofit/>
          </a:bodyPr>
          <a:lstStyle/>
          <a:p>
            <a:pPr marL="285750" indent="-285750">
              <a:spcAft>
                <a:spcPts val="1200"/>
              </a:spcAft>
              <a:buClr>
                <a:schemeClr val="accent6">
                  <a:lumMod val="75000"/>
                </a:schemeClr>
              </a:buClr>
              <a:buFont typeface="Arial"/>
              <a:buChar char="•"/>
            </a:pPr>
            <a:r>
              <a:rPr lang="en-US" sz="2400" dirty="0">
                <a:solidFill>
                  <a:schemeClr val="accent6">
                    <a:lumMod val="75000"/>
                  </a:schemeClr>
                </a:solidFill>
              </a:rPr>
              <a:t>Participants sent project overview, consent statement, and </a:t>
            </a:r>
            <a:r>
              <a:rPr lang="en-US" sz="2400">
                <a:solidFill>
                  <a:schemeClr val="accent6">
                    <a:lumMod val="75000"/>
                  </a:schemeClr>
                </a:solidFill>
              </a:rPr>
              <a:t>interview </a:t>
            </a:r>
            <a:r>
              <a:rPr lang="en-US" sz="2400" smtClean="0">
                <a:solidFill>
                  <a:schemeClr val="accent6">
                    <a:lumMod val="75000"/>
                  </a:schemeClr>
                </a:solidFill>
              </a:rPr>
              <a:t>questions</a:t>
            </a:r>
            <a:endParaRPr lang="en-US" sz="2400" dirty="0">
              <a:solidFill>
                <a:schemeClr val="accent6">
                  <a:lumMod val="75000"/>
                </a:schemeClr>
              </a:solidFill>
            </a:endParaRPr>
          </a:p>
          <a:p>
            <a:pPr marL="285750" indent="-285750">
              <a:spcAft>
                <a:spcPts val="1200"/>
              </a:spcAft>
              <a:buClr>
                <a:schemeClr val="accent6">
                  <a:lumMod val="75000"/>
                </a:schemeClr>
              </a:buClr>
              <a:buFont typeface="Arial"/>
              <a:buChar char="•"/>
            </a:pPr>
            <a:r>
              <a:rPr lang="en-US" sz="2400" dirty="0">
                <a:solidFill>
                  <a:schemeClr val="accent6">
                    <a:lumMod val="75000"/>
                  </a:schemeClr>
                </a:solidFill>
              </a:rPr>
              <a:t>Phone interviews were </a:t>
            </a:r>
            <a:r>
              <a:rPr lang="en-US" sz="2400">
                <a:solidFill>
                  <a:schemeClr val="accent6">
                    <a:lumMod val="75000"/>
                  </a:schemeClr>
                </a:solidFill>
              </a:rPr>
              <a:t>25-35 </a:t>
            </a:r>
            <a:r>
              <a:rPr lang="en-US" sz="2400" smtClean="0">
                <a:solidFill>
                  <a:schemeClr val="accent6">
                    <a:lumMod val="75000"/>
                  </a:schemeClr>
                </a:solidFill>
              </a:rPr>
              <a:t>minutes</a:t>
            </a:r>
            <a:endParaRPr lang="en-US" sz="2400" dirty="0">
              <a:solidFill>
                <a:schemeClr val="accent6">
                  <a:lumMod val="75000"/>
                </a:schemeClr>
              </a:solidFill>
            </a:endParaRPr>
          </a:p>
          <a:p>
            <a:pPr marL="285750" indent="-285750">
              <a:spcAft>
                <a:spcPts val="1200"/>
              </a:spcAft>
              <a:buClr>
                <a:schemeClr val="accent6">
                  <a:lumMod val="75000"/>
                </a:schemeClr>
              </a:buClr>
              <a:buFont typeface="Arial"/>
              <a:buChar char="•"/>
            </a:pPr>
            <a:r>
              <a:rPr lang="en-US" sz="2400" smtClean="0">
                <a:solidFill>
                  <a:schemeClr val="accent6">
                    <a:lumMod val="75000"/>
                  </a:schemeClr>
                </a:solidFill>
              </a:rPr>
              <a:t>Interviews </a:t>
            </a:r>
            <a:r>
              <a:rPr lang="en-US" sz="2400">
                <a:solidFill>
                  <a:schemeClr val="accent6">
                    <a:lumMod val="75000"/>
                  </a:schemeClr>
                </a:solidFill>
              </a:rPr>
              <a:t>were recorded, </a:t>
            </a:r>
            <a:r>
              <a:rPr lang="en-US" sz="2400" smtClean="0">
                <a:solidFill>
                  <a:schemeClr val="accent6">
                    <a:lumMod val="75000"/>
                  </a:schemeClr>
                </a:solidFill>
              </a:rPr>
              <a:t>if </a:t>
            </a:r>
            <a:r>
              <a:rPr lang="en-US" sz="2400">
                <a:solidFill>
                  <a:schemeClr val="accent6">
                    <a:lumMod val="75000"/>
                  </a:schemeClr>
                </a:solidFill>
              </a:rPr>
              <a:t>consent </a:t>
            </a:r>
            <a:r>
              <a:rPr lang="en-US" sz="2400" smtClean="0">
                <a:solidFill>
                  <a:schemeClr val="accent6">
                    <a:lumMod val="75000"/>
                  </a:schemeClr>
                </a:solidFill>
              </a:rPr>
              <a:t>given</a:t>
            </a:r>
            <a:endParaRPr lang="en-US" sz="2400" dirty="0">
              <a:solidFill>
                <a:schemeClr val="accent6">
                  <a:lumMod val="75000"/>
                </a:schemeClr>
              </a:solidFill>
            </a:endParaRPr>
          </a:p>
        </p:txBody>
      </p:sp>
      <p:pic>
        <p:nvPicPr>
          <p:cNvPr id="4" name="Picture 3"/>
          <p:cNvPicPr>
            <a:picLocks noChangeAspect="1"/>
          </p:cNvPicPr>
          <p:nvPr/>
        </p:nvPicPr>
        <p:blipFill>
          <a:blip r:embed="rId3"/>
          <a:stretch>
            <a:fillRect/>
          </a:stretch>
        </p:blipFill>
        <p:spPr>
          <a:xfrm>
            <a:off x="6400800" y="4267200"/>
            <a:ext cx="2600325" cy="1600200"/>
          </a:xfrm>
          <a:prstGeom prst="rect">
            <a:avLst/>
          </a:prstGeom>
        </p:spPr>
      </p:pic>
    </p:spTree>
    <p:extLst>
      <p:ext uri="{BB962C8B-B14F-4D97-AF65-F5344CB8AC3E}">
        <p14:creationId xmlns:p14="http://schemas.microsoft.com/office/powerpoint/2010/main" val="3266661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1066800"/>
          </a:xfrm>
        </p:spPr>
        <p:txBody>
          <a:bodyPr anchor="t">
            <a:normAutofit/>
          </a:bodyPr>
          <a:lstStyle/>
          <a:p>
            <a:r>
              <a:rPr lang="en-US" b="1" smtClean="0"/>
              <a:t>Results</a:t>
            </a:r>
            <a:endParaRPr lang="en-US" b="1" dirty="0"/>
          </a:p>
        </p:txBody>
      </p:sp>
      <p:sp>
        <p:nvSpPr>
          <p:cNvPr id="6" name="Content Placeholder 2"/>
          <p:cNvSpPr txBox="1">
            <a:spLocks/>
          </p:cNvSpPr>
          <p:nvPr/>
        </p:nvSpPr>
        <p:spPr>
          <a:xfrm>
            <a:off x="457200" y="2057400"/>
            <a:ext cx="8153400" cy="4114800"/>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Calibri"/>
                <a:ea typeface="+mn-ea"/>
                <a:cs typeface="Calibri"/>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Calibri"/>
                <a:ea typeface="+mn-ea"/>
                <a:cs typeface="Calibri"/>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Calibri"/>
                <a:ea typeface="+mn-ea"/>
                <a:cs typeface="Calibri"/>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Calibri"/>
                <a:ea typeface="+mn-ea"/>
                <a:cs typeface="Calibri"/>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Calibri"/>
                <a:ea typeface="+mn-ea"/>
                <a:cs typeface="Calibri"/>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285750" indent="-285750">
              <a:spcBef>
                <a:spcPts val="0"/>
              </a:spcBef>
              <a:spcAft>
                <a:spcPts val="1200"/>
              </a:spcAft>
              <a:buClr>
                <a:schemeClr val="accent6">
                  <a:lumMod val="75000"/>
                </a:schemeClr>
              </a:buClr>
              <a:buFont typeface="Arial"/>
              <a:buChar char="•"/>
            </a:pPr>
            <a:r>
              <a:rPr lang="en-US" sz="2400">
                <a:solidFill>
                  <a:schemeClr val="accent6">
                    <a:lumMod val="75000"/>
                  </a:schemeClr>
                </a:solidFill>
              </a:rPr>
              <a:t>140 partners identified based on selection criteria</a:t>
            </a:r>
          </a:p>
          <a:p>
            <a:pPr marL="285750" indent="-285750">
              <a:spcBef>
                <a:spcPts val="0"/>
              </a:spcBef>
              <a:spcAft>
                <a:spcPts val="1200"/>
              </a:spcAft>
              <a:buClr>
                <a:schemeClr val="accent6">
                  <a:lumMod val="75000"/>
                </a:schemeClr>
              </a:buClr>
              <a:buFont typeface="Arial"/>
              <a:buChar char="•"/>
            </a:pPr>
            <a:r>
              <a:rPr lang="en-US" sz="2400">
                <a:solidFill>
                  <a:schemeClr val="accent6">
                    <a:lumMod val="75000"/>
                  </a:schemeClr>
                </a:solidFill>
              </a:rPr>
              <a:t>30 partners invited to participate</a:t>
            </a:r>
          </a:p>
          <a:p>
            <a:pPr marL="285750" indent="-285750">
              <a:spcBef>
                <a:spcPts val="0"/>
              </a:spcBef>
              <a:spcAft>
                <a:spcPts val="1200"/>
              </a:spcAft>
              <a:buClr>
                <a:schemeClr val="accent6">
                  <a:lumMod val="75000"/>
                </a:schemeClr>
              </a:buClr>
              <a:buFont typeface="Arial"/>
              <a:buChar char="•"/>
            </a:pPr>
            <a:r>
              <a:rPr lang="en-US" sz="2400">
                <a:solidFill>
                  <a:schemeClr val="accent6">
                    <a:lumMod val="75000"/>
                  </a:schemeClr>
                </a:solidFill>
              </a:rPr>
              <a:t>21 interviews completed </a:t>
            </a:r>
          </a:p>
          <a:p>
            <a:pPr marL="578358" lvl="1" indent="-285750">
              <a:spcBef>
                <a:spcPts val="0"/>
              </a:spcBef>
              <a:spcAft>
                <a:spcPts val="1200"/>
              </a:spcAft>
              <a:buClr>
                <a:schemeClr val="accent6">
                  <a:lumMod val="75000"/>
                </a:schemeClr>
              </a:buClr>
              <a:buFont typeface="Arial"/>
              <a:buChar char="•"/>
            </a:pPr>
            <a:r>
              <a:rPr lang="en-US" sz="2400">
                <a:solidFill>
                  <a:schemeClr val="accent6">
                    <a:lumMod val="75000"/>
                  </a:schemeClr>
                </a:solidFill>
              </a:rPr>
              <a:t>8 no response after 2 email invitations, 1 no-show </a:t>
            </a:r>
          </a:p>
          <a:p>
            <a:pPr marL="285750" indent="-285750">
              <a:spcBef>
                <a:spcPts val="0"/>
              </a:spcBef>
              <a:spcAft>
                <a:spcPts val="1200"/>
              </a:spcAft>
              <a:buClr>
                <a:schemeClr val="accent6">
                  <a:lumMod val="75000"/>
                </a:schemeClr>
              </a:buClr>
              <a:buFont typeface="Arial"/>
              <a:buChar char="•"/>
            </a:pPr>
            <a:r>
              <a:rPr lang="en-US" sz="2400">
                <a:solidFill>
                  <a:schemeClr val="accent6">
                    <a:lumMod val="75000"/>
                  </a:schemeClr>
                </a:solidFill>
              </a:rPr>
              <a:t>60% non-profit organizations </a:t>
            </a:r>
            <a:r>
              <a:rPr lang="en-US" sz="2400" smtClean="0">
                <a:solidFill>
                  <a:schemeClr val="accent6">
                    <a:lumMod val="75000"/>
                  </a:schemeClr>
                </a:solidFill>
              </a:rPr>
              <a:t/>
            </a:r>
            <a:br>
              <a:rPr lang="en-US" sz="2400" smtClean="0">
                <a:solidFill>
                  <a:schemeClr val="accent6">
                    <a:lumMod val="75000"/>
                  </a:schemeClr>
                </a:solidFill>
              </a:rPr>
            </a:br>
            <a:r>
              <a:rPr lang="en-US" sz="2400" smtClean="0">
                <a:solidFill>
                  <a:schemeClr val="accent6">
                    <a:lumMod val="75000"/>
                  </a:schemeClr>
                </a:solidFill>
              </a:rPr>
              <a:t>(</a:t>
            </a:r>
            <a:r>
              <a:rPr lang="en-US" sz="2400">
                <a:solidFill>
                  <a:schemeClr val="accent6">
                    <a:lumMod val="75000"/>
                  </a:schemeClr>
                </a:solidFill>
              </a:rPr>
              <a:t>including direct services, health clinics)</a:t>
            </a:r>
          </a:p>
          <a:p>
            <a:pPr marL="285750" indent="-285750">
              <a:spcBef>
                <a:spcPts val="0"/>
              </a:spcBef>
              <a:spcAft>
                <a:spcPts val="1200"/>
              </a:spcAft>
              <a:buClr>
                <a:schemeClr val="accent6">
                  <a:lumMod val="75000"/>
                </a:schemeClr>
              </a:buClr>
              <a:buFont typeface="Arial"/>
              <a:buChar char="•"/>
            </a:pPr>
            <a:r>
              <a:rPr lang="en-US" sz="2400">
                <a:solidFill>
                  <a:schemeClr val="accent6">
                    <a:lumMod val="75000"/>
                  </a:schemeClr>
                </a:solidFill>
              </a:rPr>
              <a:t>40% LHJs and government agencies </a:t>
            </a:r>
            <a:r>
              <a:rPr lang="en-US" sz="2400" smtClean="0">
                <a:solidFill>
                  <a:schemeClr val="accent6">
                    <a:lumMod val="75000"/>
                  </a:schemeClr>
                </a:solidFill>
              </a:rPr>
              <a:t/>
            </a:r>
            <a:br>
              <a:rPr lang="en-US" sz="2400" smtClean="0">
                <a:solidFill>
                  <a:schemeClr val="accent6">
                    <a:lumMod val="75000"/>
                  </a:schemeClr>
                </a:solidFill>
              </a:rPr>
            </a:br>
            <a:r>
              <a:rPr lang="en-US" sz="2400" smtClean="0">
                <a:solidFill>
                  <a:schemeClr val="accent6">
                    <a:lumMod val="75000"/>
                  </a:schemeClr>
                </a:solidFill>
              </a:rPr>
              <a:t>(</a:t>
            </a:r>
            <a:r>
              <a:rPr lang="en-US" sz="2400">
                <a:solidFill>
                  <a:schemeClr val="accent6">
                    <a:lumMod val="75000"/>
                  </a:schemeClr>
                </a:solidFill>
              </a:rPr>
              <a:t>including tribes</a:t>
            </a:r>
            <a:r>
              <a:rPr lang="en-US" sz="2400" smtClean="0">
                <a:solidFill>
                  <a:schemeClr val="accent6">
                    <a:lumMod val="75000"/>
                  </a:schemeClr>
                </a:solidFill>
              </a:rPr>
              <a:t>)</a:t>
            </a:r>
            <a:endParaRPr lang="en-US" sz="2400">
              <a:solidFill>
                <a:schemeClr val="accent6">
                  <a:lumMod val="75000"/>
                </a:schemeClr>
              </a:solidFill>
            </a:endParaRPr>
          </a:p>
        </p:txBody>
      </p:sp>
      <p:pic>
        <p:nvPicPr>
          <p:cNvPr id="5" name="Picture 4"/>
          <p:cNvPicPr>
            <a:picLocks noChangeAspect="1"/>
          </p:cNvPicPr>
          <p:nvPr/>
        </p:nvPicPr>
        <p:blipFill>
          <a:blip r:embed="rId3"/>
          <a:stretch>
            <a:fillRect/>
          </a:stretch>
        </p:blipFill>
        <p:spPr>
          <a:xfrm>
            <a:off x="5867400" y="4267200"/>
            <a:ext cx="3011178" cy="1641960"/>
          </a:xfrm>
          <a:prstGeom prst="rect">
            <a:avLst/>
          </a:prstGeom>
        </p:spPr>
      </p:pic>
    </p:spTree>
    <p:extLst>
      <p:ext uri="{BB962C8B-B14F-4D97-AF65-F5344CB8AC3E}">
        <p14:creationId xmlns:p14="http://schemas.microsoft.com/office/powerpoint/2010/main" val="35941032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1066800"/>
          </a:xfrm>
        </p:spPr>
        <p:txBody>
          <a:bodyPr anchor="t">
            <a:normAutofit/>
          </a:bodyPr>
          <a:lstStyle/>
          <a:p>
            <a:r>
              <a:rPr lang="en-US" b="1" dirty="0" smtClean="0"/>
              <a:t>Results – common themes</a:t>
            </a:r>
            <a:endParaRPr lang="en-US" b="1" dirty="0"/>
          </a:p>
        </p:txBody>
      </p:sp>
      <p:pic>
        <p:nvPicPr>
          <p:cNvPr id="4" name="Picture 3"/>
          <p:cNvPicPr>
            <a:picLocks noChangeAspect="1"/>
          </p:cNvPicPr>
          <p:nvPr/>
        </p:nvPicPr>
        <p:blipFill>
          <a:blip r:embed="rId3"/>
          <a:stretch>
            <a:fillRect/>
          </a:stretch>
        </p:blipFill>
        <p:spPr>
          <a:xfrm>
            <a:off x="6553199" y="4483100"/>
            <a:ext cx="2254949" cy="1689100"/>
          </a:xfrm>
          <a:prstGeom prst="rect">
            <a:avLst/>
          </a:prstGeom>
        </p:spPr>
      </p:pic>
      <p:sp>
        <p:nvSpPr>
          <p:cNvPr id="6" name="Content Placeholder 2"/>
          <p:cNvSpPr txBox="1">
            <a:spLocks/>
          </p:cNvSpPr>
          <p:nvPr/>
        </p:nvSpPr>
        <p:spPr>
          <a:xfrm>
            <a:off x="609600" y="2057400"/>
            <a:ext cx="8153400" cy="3733800"/>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Calibri"/>
                <a:ea typeface="+mn-ea"/>
                <a:cs typeface="Calibri"/>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Calibri"/>
                <a:ea typeface="+mn-ea"/>
                <a:cs typeface="Calibri"/>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Calibri"/>
                <a:ea typeface="+mn-ea"/>
                <a:cs typeface="Calibri"/>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Calibri"/>
                <a:ea typeface="+mn-ea"/>
                <a:cs typeface="Calibri"/>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Calibri"/>
                <a:ea typeface="+mn-ea"/>
                <a:cs typeface="Calibri"/>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344488" indent="-344488">
              <a:spcAft>
                <a:spcPts val="1200"/>
              </a:spcAft>
              <a:buClr>
                <a:schemeClr val="accent6">
                  <a:lumMod val="75000"/>
                </a:schemeClr>
              </a:buClr>
              <a:buFont typeface="+mj-lt"/>
              <a:buAutoNum type="arabicPeriod"/>
            </a:pPr>
            <a:r>
              <a:rPr lang="en-US" sz="2400" smtClean="0">
                <a:solidFill>
                  <a:schemeClr val="accent6">
                    <a:lumMod val="75000"/>
                  </a:schemeClr>
                </a:solidFill>
              </a:rPr>
              <a:t>Involve </a:t>
            </a:r>
            <a:r>
              <a:rPr lang="en-US" sz="2400" dirty="0">
                <a:solidFill>
                  <a:schemeClr val="accent6">
                    <a:lumMod val="75000"/>
                  </a:schemeClr>
                </a:solidFill>
              </a:rPr>
              <a:t>people of color at all levels </a:t>
            </a:r>
            <a:r>
              <a:rPr lang="en-US" sz="2400">
                <a:solidFill>
                  <a:schemeClr val="accent6">
                    <a:lumMod val="75000"/>
                  </a:schemeClr>
                </a:solidFill>
              </a:rPr>
              <a:t>and </a:t>
            </a:r>
            <a:r>
              <a:rPr lang="en-US" sz="2400" smtClean="0">
                <a:solidFill>
                  <a:schemeClr val="accent6">
                    <a:lumMod val="75000"/>
                  </a:schemeClr>
                </a:solidFill>
              </a:rPr>
              <a:t>early</a:t>
            </a:r>
            <a:endParaRPr lang="en-US" sz="2400" dirty="0">
              <a:solidFill>
                <a:schemeClr val="accent6">
                  <a:lumMod val="75000"/>
                </a:schemeClr>
              </a:solidFill>
            </a:endParaRPr>
          </a:p>
          <a:p>
            <a:pPr marL="344488" indent="-344488">
              <a:spcAft>
                <a:spcPts val="1200"/>
              </a:spcAft>
              <a:buClr>
                <a:schemeClr val="accent6">
                  <a:lumMod val="75000"/>
                </a:schemeClr>
              </a:buClr>
              <a:buFont typeface="+mj-lt"/>
              <a:buAutoNum type="arabicPeriod"/>
            </a:pPr>
            <a:r>
              <a:rPr lang="en-US" sz="2400" dirty="0">
                <a:solidFill>
                  <a:schemeClr val="accent6">
                    <a:lumMod val="75000"/>
                  </a:schemeClr>
                </a:solidFill>
              </a:rPr>
              <a:t>Concern that turnover undermines capacity to build strong, trust-based relationships with community partners that endure</a:t>
            </a:r>
            <a:r>
              <a:rPr lang="en-US" sz="2400">
                <a:solidFill>
                  <a:schemeClr val="accent6">
                    <a:lumMod val="75000"/>
                  </a:schemeClr>
                </a:solidFill>
              </a:rPr>
              <a:t>. </a:t>
            </a:r>
            <a:endParaRPr lang="en-US" sz="2400" dirty="0">
              <a:solidFill>
                <a:schemeClr val="accent6">
                  <a:lumMod val="75000"/>
                </a:schemeClr>
              </a:solidFill>
            </a:endParaRPr>
          </a:p>
          <a:p>
            <a:pPr marL="344488" indent="-344488">
              <a:spcAft>
                <a:spcPts val="1200"/>
              </a:spcAft>
              <a:buClr>
                <a:schemeClr val="accent6">
                  <a:lumMod val="75000"/>
                </a:schemeClr>
              </a:buClr>
              <a:buFont typeface="+mj-lt"/>
              <a:buAutoNum type="arabicPeriod"/>
            </a:pPr>
            <a:r>
              <a:rPr lang="en-US" sz="2400" dirty="0">
                <a:solidFill>
                  <a:schemeClr val="accent6">
                    <a:lumMod val="75000"/>
                  </a:schemeClr>
                </a:solidFill>
              </a:rPr>
              <a:t>Delays in contract approvals and other procedures signals a lack </a:t>
            </a:r>
            <a:r>
              <a:rPr lang="en-US" sz="2400">
                <a:solidFill>
                  <a:schemeClr val="accent6">
                    <a:lumMod val="75000"/>
                  </a:schemeClr>
                </a:solidFill>
              </a:rPr>
              <a:t>of </a:t>
            </a:r>
            <a:r>
              <a:rPr lang="en-US" sz="2400" smtClean="0">
                <a:solidFill>
                  <a:schemeClr val="accent6">
                    <a:lumMod val="75000"/>
                  </a:schemeClr>
                </a:solidFill>
              </a:rPr>
              <a:t>respect</a:t>
            </a:r>
            <a:endParaRPr lang="en-US" sz="2400" dirty="0">
              <a:solidFill>
                <a:schemeClr val="accent6">
                  <a:lumMod val="75000"/>
                </a:schemeClr>
              </a:solidFill>
            </a:endParaRPr>
          </a:p>
          <a:p>
            <a:pPr marL="344488" indent="-344488">
              <a:spcAft>
                <a:spcPts val="1200"/>
              </a:spcAft>
              <a:buClr>
                <a:schemeClr val="accent6">
                  <a:lumMod val="75000"/>
                </a:schemeClr>
              </a:buClr>
              <a:buFont typeface="+mj-lt"/>
              <a:buAutoNum type="arabicPeriod"/>
            </a:pPr>
            <a:r>
              <a:rPr lang="en-US" sz="2400" dirty="0">
                <a:solidFill>
                  <a:schemeClr val="accent6">
                    <a:lumMod val="75000"/>
                  </a:schemeClr>
                </a:solidFill>
              </a:rPr>
              <a:t>Appreciate efforts </a:t>
            </a:r>
            <a:r>
              <a:rPr lang="en-US" sz="2400">
                <a:solidFill>
                  <a:schemeClr val="accent6">
                    <a:lumMod val="75000"/>
                  </a:schemeClr>
                </a:solidFill>
              </a:rPr>
              <a:t>to </a:t>
            </a:r>
            <a:r>
              <a:rPr lang="en-US" sz="2400" smtClean="0">
                <a:solidFill>
                  <a:schemeClr val="accent6">
                    <a:lumMod val="75000"/>
                  </a:schemeClr>
                </a:solidFill>
              </a:rPr>
              <a:t>collaborate</a:t>
            </a:r>
            <a:endParaRPr lang="en-US" sz="2400" dirty="0">
              <a:solidFill>
                <a:schemeClr val="accent6">
                  <a:lumMod val="75000"/>
                </a:schemeClr>
              </a:solidFill>
            </a:endParaRPr>
          </a:p>
        </p:txBody>
      </p:sp>
    </p:spTree>
    <p:extLst>
      <p:ext uri="{BB962C8B-B14F-4D97-AF65-F5344CB8AC3E}">
        <p14:creationId xmlns:p14="http://schemas.microsoft.com/office/powerpoint/2010/main" val="19598582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762000"/>
          </a:xfrm>
        </p:spPr>
        <p:txBody>
          <a:bodyPr anchor="t">
            <a:normAutofit/>
          </a:bodyPr>
          <a:lstStyle/>
          <a:p>
            <a:r>
              <a:rPr lang="en-US" b="1" dirty="0"/>
              <a:t>Quotes from interviews</a:t>
            </a:r>
          </a:p>
        </p:txBody>
      </p:sp>
      <p:sp>
        <p:nvSpPr>
          <p:cNvPr id="3" name="Content Placeholder 2"/>
          <p:cNvSpPr>
            <a:spLocks noGrp="1"/>
          </p:cNvSpPr>
          <p:nvPr>
            <p:ph idx="4294967295"/>
          </p:nvPr>
        </p:nvSpPr>
        <p:spPr>
          <a:xfrm>
            <a:off x="457200" y="1981200"/>
            <a:ext cx="8229600" cy="4288536"/>
          </a:xfrm>
        </p:spPr>
        <p:txBody>
          <a:bodyPr>
            <a:noAutofit/>
          </a:bodyPr>
          <a:lstStyle/>
          <a:p>
            <a:pPr marL="109728" indent="0">
              <a:spcBef>
                <a:spcPts val="0"/>
              </a:spcBef>
              <a:spcAft>
                <a:spcPts val="1000"/>
              </a:spcAft>
              <a:buNone/>
            </a:pPr>
            <a:r>
              <a:rPr lang="en-US" sz="2000" i="1" dirty="0">
                <a:solidFill>
                  <a:schemeClr val="accent6">
                    <a:lumMod val="75000"/>
                  </a:schemeClr>
                </a:solidFill>
              </a:rPr>
              <a:t>“…let us know about grant opportunities</a:t>
            </a:r>
            <a:r>
              <a:rPr lang="en-US" sz="2000" i="1" dirty="0" smtClean="0">
                <a:solidFill>
                  <a:schemeClr val="accent6">
                    <a:lumMod val="75000"/>
                  </a:schemeClr>
                </a:solidFill>
              </a:rPr>
              <a:t>. Invite </a:t>
            </a:r>
            <a:r>
              <a:rPr lang="en-US" sz="2000" i="1" dirty="0">
                <a:solidFill>
                  <a:schemeClr val="accent6">
                    <a:lumMod val="75000"/>
                  </a:schemeClr>
                </a:solidFill>
              </a:rPr>
              <a:t>people earlier on to the planning committee – include people of color from the beginning.” </a:t>
            </a:r>
            <a:endParaRPr lang="en-US" sz="2000" i="1" dirty="0" smtClean="0">
              <a:solidFill>
                <a:schemeClr val="accent6">
                  <a:lumMod val="75000"/>
                </a:schemeClr>
              </a:solidFill>
            </a:endParaRPr>
          </a:p>
          <a:p>
            <a:pPr marL="109728" indent="0">
              <a:spcBef>
                <a:spcPts val="0"/>
              </a:spcBef>
              <a:spcAft>
                <a:spcPts val="1000"/>
              </a:spcAft>
              <a:buNone/>
            </a:pPr>
            <a:r>
              <a:rPr lang="en-US" sz="2000" i="1" dirty="0">
                <a:solidFill>
                  <a:schemeClr val="accent6">
                    <a:lumMod val="75000"/>
                  </a:schemeClr>
                </a:solidFill>
              </a:rPr>
              <a:t>“Based upon relationships – some are great, then they’ll leave and we may not have a good </a:t>
            </a:r>
            <a:r>
              <a:rPr lang="en-US" sz="2000" i="1" dirty="0" smtClean="0">
                <a:solidFill>
                  <a:schemeClr val="accent6">
                    <a:lumMod val="75000"/>
                  </a:schemeClr>
                </a:solidFill>
              </a:rPr>
              <a:t>relationship</a:t>
            </a:r>
            <a:r>
              <a:rPr lang="en-US" sz="2000" i="1" dirty="0">
                <a:solidFill>
                  <a:schemeClr val="accent6">
                    <a:lumMod val="75000"/>
                  </a:schemeClr>
                </a:solidFill>
              </a:rPr>
              <a:t> ... </a:t>
            </a:r>
            <a:r>
              <a:rPr lang="en-US" sz="2000" i="1" dirty="0" smtClean="0">
                <a:solidFill>
                  <a:schemeClr val="accent6">
                    <a:lumMod val="75000"/>
                  </a:schemeClr>
                </a:solidFill>
              </a:rPr>
              <a:t>we </a:t>
            </a:r>
            <a:r>
              <a:rPr lang="en-US" sz="2000" i="1" dirty="0">
                <a:solidFill>
                  <a:schemeClr val="accent6">
                    <a:lumMod val="75000"/>
                  </a:schemeClr>
                </a:solidFill>
              </a:rPr>
              <a:t>have to start-over building a relationship with someone else.” </a:t>
            </a:r>
            <a:endParaRPr lang="en-US" sz="2000" i="1" dirty="0" smtClean="0">
              <a:solidFill>
                <a:schemeClr val="accent6">
                  <a:lumMod val="75000"/>
                </a:schemeClr>
              </a:solidFill>
            </a:endParaRPr>
          </a:p>
          <a:p>
            <a:pPr marL="109728" indent="0">
              <a:spcBef>
                <a:spcPts val="0"/>
              </a:spcBef>
              <a:spcAft>
                <a:spcPts val="1000"/>
              </a:spcAft>
              <a:buNone/>
            </a:pPr>
            <a:r>
              <a:rPr lang="en-US" sz="2000" i="1" dirty="0">
                <a:solidFill>
                  <a:schemeClr val="accent6">
                    <a:lumMod val="75000"/>
                  </a:schemeClr>
                </a:solidFill>
              </a:rPr>
              <a:t>“There are layers that we have to go through for approvals – we are still expected to complete a project in time, though I got the contract 3 months late</a:t>
            </a:r>
            <a:r>
              <a:rPr lang="en-US" sz="2000" i="1" dirty="0" smtClean="0">
                <a:solidFill>
                  <a:schemeClr val="accent6">
                    <a:lumMod val="75000"/>
                  </a:schemeClr>
                </a:solidFill>
              </a:rPr>
              <a:t>. We </a:t>
            </a:r>
            <a:r>
              <a:rPr lang="en-US" sz="2000" i="1" dirty="0">
                <a:solidFill>
                  <a:schemeClr val="accent6">
                    <a:lumMod val="75000"/>
                  </a:schemeClr>
                </a:solidFill>
              </a:rPr>
              <a:t>give everything they ask for at 5pm on a Wednesday, but I had to wait 3 months for a contract.”</a:t>
            </a:r>
          </a:p>
          <a:p>
            <a:pPr marL="109728" indent="0">
              <a:spcBef>
                <a:spcPts val="0"/>
              </a:spcBef>
              <a:spcAft>
                <a:spcPts val="1000"/>
              </a:spcAft>
              <a:buNone/>
            </a:pPr>
            <a:r>
              <a:rPr lang="en-US" sz="2000" i="1" dirty="0">
                <a:solidFill>
                  <a:schemeClr val="accent6">
                    <a:lumMod val="75000"/>
                  </a:schemeClr>
                </a:solidFill>
              </a:rPr>
              <a:t>“A lot of efforts went into establishing networks with various organizations. </a:t>
            </a:r>
            <a:r>
              <a:rPr lang="en-US" sz="2000" i="1" dirty="0" smtClean="0">
                <a:solidFill>
                  <a:schemeClr val="accent6">
                    <a:lumMod val="75000"/>
                  </a:schemeClr>
                </a:solidFill>
              </a:rPr>
              <a:t>There </a:t>
            </a:r>
            <a:r>
              <a:rPr lang="en-US" sz="2000" i="1" dirty="0">
                <a:solidFill>
                  <a:schemeClr val="accent6">
                    <a:lumMod val="75000"/>
                  </a:schemeClr>
                </a:solidFill>
              </a:rPr>
              <a:t>is a lot more engagement </a:t>
            </a:r>
            <a:r>
              <a:rPr lang="en-US" sz="2000" i="1" dirty="0" smtClean="0">
                <a:solidFill>
                  <a:schemeClr val="accent6">
                    <a:lumMod val="75000"/>
                  </a:schemeClr>
                </a:solidFill>
              </a:rPr>
              <a:t>today</a:t>
            </a:r>
            <a:r>
              <a:rPr lang="en-US" sz="2000" i="1" dirty="0">
                <a:solidFill>
                  <a:schemeClr val="accent6">
                    <a:lumMod val="75000"/>
                  </a:schemeClr>
                </a:solidFill>
              </a:rPr>
              <a:t> ... </a:t>
            </a:r>
            <a:r>
              <a:rPr lang="en-US" sz="2000" i="1" dirty="0" smtClean="0">
                <a:solidFill>
                  <a:schemeClr val="accent6">
                    <a:lumMod val="75000"/>
                  </a:schemeClr>
                </a:solidFill>
              </a:rPr>
              <a:t>opportunities </a:t>
            </a:r>
            <a:r>
              <a:rPr lang="en-US" sz="2000" i="1" dirty="0">
                <a:solidFill>
                  <a:schemeClr val="accent6">
                    <a:lumMod val="75000"/>
                  </a:schemeClr>
                </a:solidFill>
              </a:rPr>
              <a:t>to </a:t>
            </a:r>
            <a:r>
              <a:rPr lang="en-US" sz="2000" i="1">
                <a:solidFill>
                  <a:schemeClr val="accent6">
                    <a:lumMod val="75000"/>
                  </a:schemeClr>
                </a:solidFill>
              </a:rPr>
              <a:t>provide </a:t>
            </a:r>
            <a:r>
              <a:rPr lang="en-US" sz="2000" i="1" smtClean="0">
                <a:solidFill>
                  <a:schemeClr val="accent6">
                    <a:lumMod val="75000"/>
                  </a:schemeClr>
                </a:solidFill>
              </a:rPr>
              <a:t>feedback. </a:t>
            </a:r>
            <a:r>
              <a:rPr lang="en-US" sz="2000" i="1" dirty="0">
                <a:solidFill>
                  <a:schemeClr val="accent6">
                    <a:lumMod val="75000"/>
                  </a:schemeClr>
                </a:solidFill>
              </a:rPr>
              <a:t>and assessments of how things are going.”</a:t>
            </a:r>
          </a:p>
        </p:txBody>
      </p:sp>
    </p:spTree>
    <p:extLst>
      <p:ext uri="{BB962C8B-B14F-4D97-AF65-F5344CB8AC3E}">
        <p14:creationId xmlns:p14="http://schemas.microsoft.com/office/powerpoint/2010/main" val="2297641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1066800"/>
          </a:xfrm>
        </p:spPr>
        <p:txBody>
          <a:bodyPr anchor="t">
            <a:normAutofit/>
          </a:bodyPr>
          <a:lstStyle/>
          <a:p>
            <a:r>
              <a:rPr lang="en-US" b="1" dirty="0"/>
              <a:t>Limitations</a:t>
            </a:r>
          </a:p>
        </p:txBody>
      </p:sp>
      <p:sp>
        <p:nvSpPr>
          <p:cNvPr id="3" name="Content Placeholder 2"/>
          <p:cNvSpPr>
            <a:spLocks noGrp="1"/>
          </p:cNvSpPr>
          <p:nvPr>
            <p:ph idx="4294967295"/>
          </p:nvPr>
        </p:nvSpPr>
        <p:spPr>
          <a:xfrm>
            <a:off x="457200" y="1999488"/>
            <a:ext cx="8229600" cy="1962912"/>
          </a:xfrm>
        </p:spPr>
        <p:txBody>
          <a:bodyPr>
            <a:normAutofit/>
          </a:bodyPr>
          <a:lstStyle/>
          <a:p>
            <a:pPr marL="285750" indent="-285750">
              <a:spcAft>
                <a:spcPts val="1200"/>
              </a:spcAft>
              <a:buClr>
                <a:schemeClr val="accent6">
                  <a:lumMod val="75000"/>
                </a:schemeClr>
              </a:buClr>
              <a:buFont typeface="Arial"/>
              <a:buChar char="•"/>
            </a:pPr>
            <a:r>
              <a:rPr lang="en-US" sz="2400" dirty="0">
                <a:solidFill>
                  <a:schemeClr val="accent6">
                    <a:lumMod val="75000"/>
                  </a:schemeClr>
                </a:solidFill>
              </a:rPr>
              <a:t>Small sample </a:t>
            </a:r>
            <a:r>
              <a:rPr lang="en-US" sz="2400">
                <a:solidFill>
                  <a:schemeClr val="accent6">
                    <a:lumMod val="75000"/>
                  </a:schemeClr>
                </a:solidFill>
              </a:rPr>
              <a:t>size </a:t>
            </a:r>
            <a:endParaRPr lang="en-US" sz="2400" dirty="0">
              <a:solidFill>
                <a:schemeClr val="accent6">
                  <a:lumMod val="75000"/>
                </a:schemeClr>
              </a:solidFill>
            </a:endParaRPr>
          </a:p>
          <a:p>
            <a:pPr marL="285750" indent="-285750">
              <a:spcAft>
                <a:spcPts val="1200"/>
              </a:spcAft>
              <a:buClr>
                <a:schemeClr val="accent6">
                  <a:lumMod val="75000"/>
                </a:schemeClr>
              </a:buClr>
              <a:buFont typeface="Arial"/>
              <a:buChar char="•"/>
            </a:pPr>
            <a:r>
              <a:rPr lang="en-US" sz="2400" dirty="0">
                <a:solidFill>
                  <a:schemeClr val="accent6">
                    <a:lumMod val="75000"/>
                  </a:schemeClr>
                </a:solidFill>
              </a:rPr>
              <a:t>Strength </a:t>
            </a:r>
            <a:r>
              <a:rPr lang="en-US" sz="2400">
                <a:solidFill>
                  <a:schemeClr val="accent6">
                    <a:lumMod val="75000"/>
                  </a:schemeClr>
                </a:solidFill>
              </a:rPr>
              <a:t>of </a:t>
            </a:r>
            <a:r>
              <a:rPr lang="en-US" sz="2400" smtClean="0">
                <a:solidFill>
                  <a:schemeClr val="accent6">
                    <a:lumMod val="75000"/>
                  </a:schemeClr>
                </a:solidFill>
              </a:rPr>
              <a:t>conclusions</a:t>
            </a:r>
            <a:endParaRPr lang="en-US" sz="2400" dirty="0">
              <a:solidFill>
                <a:schemeClr val="accent6">
                  <a:lumMod val="75000"/>
                </a:schemeClr>
              </a:solidFill>
            </a:endParaRPr>
          </a:p>
          <a:p>
            <a:pPr marL="285750" indent="-285750">
              <a:spcAft>
                <a:spcPts val="1200"/>
              </a:spcAft>
              <a:buClr>
                <a:schemeClr val="accent6">
                  <a:lumMod val="75000"/>
                </a:schemeClr>
              </a:buClr>
              <a:buFont typeface="Arial"/>
              <a:buChar char="•"/>
            </a:pPr>
            <a:r>
              <a:rPr lang="en-US" sz="2400" dirty="0">
                <a:solidFill>
                  <a:schemeClr val="accent6">
                    <a:lumMod val="75000"/>
                  </a:schemeClr>
                </a:solidFill>
              </a:rPr>
              <a:t>Interviews conducted via </a:t>
            </a:r>
            <a:r>
              <a:rPr lang="en-US" sz="2400">
                <a:solidFill>
                  <a:schemeClr val="accent6">
                    <a:lumMod val="75000"/>
                  </a:schemeClr>
                </a:solidFill>
              </a:rPr>
              <a:t>telephone </a:t>
            </a:r>
            <a:r>
              <a:rPr lang="en-US" sz="2400" smtClean="0">
                <a:solidFill>
                  <a:schemeClr val="accent6">
                    <a:lumMod val="75000"/>
                  </a:schemeClr>
                </a:solidFill>
              </a:rPr>
              <a:t/>
            </a:r>
            <a:br>
              <a:rPr lang="en-US" sz="2400" smtClean="0">
                <a:solidFill>
                  <a:schemeClr val="accent6">
                    <a:lumMod val="75000"/>
                  </a:schemeClr>
                </a:solidFill>
              </a:rPr>
            </a:br>
            <a:r>
              <a:rPr lang="en-US" sz="2400" smtClean="0">
                <a:solidFill>
                  <a:schemeClr val="accent6">
                    <a:lumMod val="75000"/>
                  </a:schemeClr>
                </a:solidFill>
              </a:rPr>
              <a:t>versus </a:t>
            </a:r>
            <a:r>
              <a:rPr lang="en-US" sz="2400" dirty="0">
                <a:solidFill>
                  <a:schemeClr val="accent6">
                    <a:lumMod val="75000"/>
                  </a:schemeClr>
                </a:solidFill>
              </a:rPr>
              <a:t>in person</a:t>
            </a:r>
          </a:p>
        </p:txBody>
      </p:sp>
    </p:spTree>
    <p:extLst>
      <p:ext uri="{BB962C8B-B14F-4D97-AF65-F5344CB8AC3E}">
        <p14:creationId xmlns:p14="http://schemas.microsoft.com/office/powerpoint/2010/main" val="16821929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685800"/>
          </a:xfrm>
        </p:spPr>
        <p:txBody>
          <a:bodyPr anchor="t">
            <a:noAutofit/>
          </a:bodyPr>
          <a:lstStyle/>
          <a:p>
            <a:r>
              <a:rPr lang="en-US" b="1" dirty="0"/>
              <a:t>Recommendations</a:t>
            </a:r>
          </a:p>
        </p:txBody>
      </p:sp>
      <p:sp>
        <p:nvSpPr>
          <p:cNvPr id="3" name="Content Placeholder 2"/>
          <p:cNvSpPr>
            <a:spLocks noGrp="1"/>
          </p:cNvSpPr>
          <p:nvPr>
            <p:ph idx="4294967295"/>
          </p:nvPr>
        </p:nvSpPr>
        <p:spPr>
          <a:xfrm>
            <a:off x="457200" y="2075688"/>
            <a:ext cx="8229600" cy="3639312"/>
          </a:xfrm>
        </p:spPr>
        <p:txBody>
          <a:bodyPr>
            <a:noAutofit/>
          </a:bodyPr>
          <a:lstStyle/>
          <a:p>
            <a:pPr marL="285750" indent="-285750">
              <a:spcAft>
                <a:spcPts val="1200"/>
              </a:spcAft>
              <a:buClr>
                <a:schemeClr val="accent6">
                  <a:lumMod val="75000"/>
                </a:schemeClr>
              </a:buClr>
              <a:buFont typeface="Arial"/>
              <a:buChar char="•"/>
            </a:pPr>
            <a:r>
              <a:rPr lang="en-US" sz="2400">
                <a:solidFill>
                  <a:schemeClr val="accent6">
                    <a:lumMod val="75000"/>
                  </a:schemeClr>
                </a:solidFill>
              </a:rPr>
              <a:t>Avoid </a:t>
            </a:r>
            <a:r>
              <a:rPr lang="en-US" sz="2400" i="1" smtClean="0">
                <a:solidFill>
                  <a:schemeClr val="accent6">
                    <a:lumMod val="75000"/>
                  </a:schemeClr>
                </a:solidFill>
              </a:rPr>
              <a:t>tokenism</a:t>
            </a:r>
            <a:r>
              <a:rPr lang="en-US" sz="2400">
                <a:solidFill>
                  <a:schemeClr val="accent6">
                    <a:lumMod val="75000"/>
                  </a:schemeClr>
                </a:solidFill>
              </a:rPr>
              <a:t> – </a:t>
            </a:r>
            <a:r>
              <a:rPr lang="en-US" sz="2400" smtClean="0">
                <a:solidFill>
                  <a:schemeClr val="accent6">
                    <a:lumMod val="75000"/>
                  </a:schemeClr>
                </a:solidFill>
              </a:rPr>
              <a:t>“</a:t>
            </a:r>
            <a:r>
              <a:rPr lang="en-US" sz="2400" dirty="0">
                <a:solidFill>
                  <a:schemeClr val="accent6">
                    <a:lumMod val="75000"/>
                  </a:schemeClr>
                </a:solidFill>
              </a:rPr>
              <a:t>participation without authority</a:t>
            </a:r>
            <a:r>
              <a:rPr lang="en-US" sz="2400">
                <a:solidFill>
                  <a:schemeClr val="accent6">
                    <a:lumMod val="75000"/>
                  </a:schemeClr>
                </a:solidFill>
              </a:rPr>
              <a:t>” </a:t>
            </a:r>
            <a:endParaRPr lang="en-US" sz="2400" dirty="0">
              <a:solidFill>
                <a:schemeClr val="accent6">
                  <a:lumMod val="75000"/>
                </a:schemeClr>
              </a:solidFill>
            </a:endParaRPr>
          </a:p>
          <a:p>
            <a:pPr marL="285750" indent="-285750">
              <a:spcAft>
                <a:spcPts val="1200"/>
              </a:spcAft>
              <a:buClr>
                <a:schemeClr val="accent6">
                  <a:lumMod val="75000"/>
                </a:schemeClr>
              </a:buClr>
              <a:buFont typeface="Arial"/>
              <a:buChar char="•"/>
            </a:pPr>
            <a:r>
              <a:rPr lang="en-US" sz="2400" dirty="0">
                <a:solidFill>
                  <a:schemeClr val="accent6">
                    <a:lumMod val="75000"/>
                  </a:schemeClr>
                </a:solidFill>
              </a:rPr>
              <a:t>Gate-keeping – control the flow of access to </a:t>
            </a:r>
            <a:r>
              <a:rPr lang="en-US" sz="2400">
                <a:solidFill>
                  <a:schemeClr val="accent6">
                    <a:lumMod val="75000"/>
                  </a:schemeClr>
                </a:solidFill>
              </a:rPr>
              <a:t>information </a:t>
            </a:r>
            <a:r>
              <a:rPr lang="en-US" sz="2400" smtClean="0">
                <a:solidFill>
                  <a:schemeClr val="accent6">
                    <a:lumMod val="75000"/>
                  </a:schemeClr>
                </a:solidFill>
              </a:rPr>
              <a:t/>
            </a:r>
            <a:br>
              <a:rPr lang="en-US" sz="2400" smtClean="0">
                <a:solidFill>
                  <a:schemeClr val="accent6">
                    <a:lumMod val="75000"/>
                  </a:schemeClr>
                </a:solidFill>
              </a:rPr>
            </a:br>
            <a:r>
              <a:rPr lang="en-US" sz="2400" smtClean="0">
                <a:solidFill>
                  <a:schemeClr val="accent6">
                    <a:lumMod val="75000"/>
                  </a:schemeClr>
                </a:solidFill>
              </a:rPr>
              <a:t>and resources</a:t>
            </a:r>
            <a:endParaRPr lang="en-US" sz="2400" dirty="0">
              <a:solidFill>
                <a:schemeClr val="accent6">
                  <a:lumMod val="75000"/>
                </a:schemeClr>
              </a:solidFill>
            </a:endParaRPr>
          </a:p>
          <a:p>
            <a:pPr marL="285750" indent="-285750">
              <a:spcAft>
                <a:spcPts val="1200"/>
              </a:spcAft>
              <a:buClr>
                <a:schemeClr val="accent6">
                  <a:lumMod val="75000"/>
                </a:schemeClr>
              </a:buClr>
              <a:buFont typeface="Arial"/>
              <a:buChar char="•"/>
            </a:pPr>
            <a:r>
              <a:rPr lang="en-US" sz="2400" smtClean="0">
                <a:solidFill>
                  <a:schemeClr val="accent6">
                    <a:lumMod val="75000"/>
                  </a:schemeClr>
                </a:solidFill>
              </a:rPr>
              <a:t>Turnover</a:t>
            </a:r>
            <a:r>
              <a:rPr lang="en-US" sz="2400">
                <a:solidFill>
                  <a:schemeClr val="accent6">
                    <a:lumMod val="75000"/>
                  </a:schemeClr>
                </a:solidFill>
              </a:rPr>
              <a:t> – </a:t>
            </a:r>
            <a:r>
              <a:rPr lang="en-US" sz="2400" smtClean="0">
                <a:solidFill>
                  <a:schemeClr val="accent6">
                    <a:lumMod val="75000"/>
                  </a:schemeClr>
                </a:solidFill>
              </a:rPr>
              <a:t>mitigate </a:t>
            </a:r>
            <a:r>
              <a:rPr lang="en-US" sz="2400" dirty="0">
                <a:solidFill>
                  <a:schemeClr val="accent6">
                    <a:lumMod val="75000"/>
                  </a:schemeClr>
                </a:solidFill>
              </a:rPr>
              <a:t>the harmful effects of turnover on partners by insuring </a:t>
            </a:r>
            <a:r>
              <a:rPr lang="en-US" sz="2400">
                <a:solidFill>
                  <a:schemeClr val="accent6">
                    <a:lumMod val="75000"/>
                  </a:schemeClr>
                </a:solidFill>
              </a:rPr>
              <a:t>adequate </a:t>
            </a:r>
            <a:r>
              <a:rPr lang="en-US" sz="2400" smtClean="0">
                <a:solidFill>
                  <a:schemeClr val="accent6">
                    <a:lumMod val="75000"/>
                  </a:schemeClr>
                </a:solidFill>
              </a:rPr>
              <a:t>transition</a:t>
            </a:r>
            <a:endParaRPr lang="en-US" sz="2400" dirty="0">
              <a:solidFill>
                <a:schemeClr val="accent6">
                  <a:lumMod val="75000"/>
                </a:schemeClr>
              </a:solidFill>
            </a:endParaRPr>
          </a:p>
          <a:p>
            <a:pPr marL="285750" indent="-285750">
              <a:spcAft>
                <a:spcPts val="1200"/>
              </a:spcAft>
              <a:buClr>
                <a:schemeClr val="accent6">
                  <a:lumMod val="75000"/>
                </a:schemeClr>
              </a:buClr>
              <a:buFont typeface="Arial"/>
              <a:buChar char="•"/>
            </a:pPr>
            <a:r>
              <a:rPr lang="en-US" sz="2400" dirty="0">
                <a:solidFill>
                  <a:schemeClr val="accent6">
                    <a:lumMod val="75000"/>
                  </a:schemeClr>
                </a:solidFill>
              </a:rPr>
              <a:t>Improve response time signaling to partners they are </a:t>
            </a:r>
            <a:r>
              <a:rPr lang="en-US" sz="2400">
                <a:solidFill>
                  <a:schemeClr val="accent6">
                    <a:lumMod val="75000"/>
                  </a:schemeClr>
                </a:solidFill>
              </a:rPr>
              <a:t>important </a:t>
            </a:r>
            <a:endParaRPr lang="en-US" sz="2400" dirty="0">
              <a:solidFill>
                <a:schemeClr val="accent6">
                  <a:lumMod val="75000"/>
                </a:schemeClr>
              </a:solidFill>
            </a:endParaRPr>
          </a:p>
        </p:txBody>
      </p:sp>
      <p:sp>
        <p:nvSpPr>
          <p:cNvPr id="4" name="TextBox 3"/>
          <p:cNvSpPr txBox="1"/>
          <p:nvPr/>
        </p:nvSpPr>
        <p:spPr>
          <a:xfrm>
            <a:off x="685800" y="5867400"/>
            <a:ext cx="6019800" cy="369332"/>
          </a:xfrm>
          <a:prstGeom prst="rect">
            <a:avLst/>
          </a:prstGeom>
          <a:noFill/>
        </p:spPr>
        <p:txBody>
          <a:bodyPr wrap="square" rtlCol="0">
            <a:spAutoFit/>
          </a:bodyPr>
          <a:lstStyle/>
          <a:p>
            <a:r>
              <a:rPr lang="en-US" i="1" dirty="0" smtClean="0">
                <a:latin typeface="Calibri" panose="020F0502020204030204" pitchFamily="34" charset="0"/>
              </a:rPr>
              <a:t>The </a:t>
            </a:r>
            <a:r>
              <a:rPr lang="en-US" i="1" dirty="0">
                <a:latin typeface="Calibri" panose="020F0502020204030204" pitchFamily="34" charset="0"/>
              </a:rPr>
              <a:t>People’s Institute: </a:t>
            </a:r>
            <a:r>
              <a:rPr lang="en-US" i="1" dirty="0">
                <a:latin typeface="Calibri" panose="020F0502020204030204" pitchFamily="34" charset="0"/>
                <a:hlinkClick r:id="rId3"/>
              </a:rPr>
              <a:t>http://</a:t>
            </a:r>
            <a:r>
              <a:rPr lang="en-US" i="1">
                <a:latin typeface="Calibri" panose="020F0502020204030204" pitchFamily="34" charset="0"/>
                <a:hlinkClick r:id="rId3"/>
              </a:rPr>
              <a:t>www.pisab.org</a:t>
            </a:r>
            <a:r>
              <a:rPr lang="en-US" i="1" smtClean="0">
                <a:latin typeface="Calibri" panose="020F0502020204030204" pitchFamily="34" charset="0"/>
                <a:hlinkClick r:id="rId3"/>
              </a:rPr>
              <a:t>/</a:t>
            </a:r>
            <a:endParaRPr lang="en-US" i="1" dirty="0">
              <a:latin typeface="Calibri" panose="020F0502020204030204" pitchFamily="34" charset="0"/>
            </a:endParaRPr>
          </a:p>
        </p:txBody>
      </p:sp>
    </p:spTree>
    <p:extLst>
      <p:ext uri="{BB962C8B-B14F-4D97-AF65-F5344CB8AC3E}">
        <p14:creationId xmlns:p14="http://schemas.microsoft.com/office/powerpoint/2010/main" val="41663074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685800"/>
          </a:xfrm>
        </p:spPr>
        <p:txBody>
          <a:bodyPr anchor="t">
            <a:noAutofit/>
          </a:bodyPr>
          <a:lstStyle/>
          <a:p>
            <a:r>
              <a:rPr lang="en-US" b="1" dirty="0"/>
              <a:t>Next steps	</a:t>
            </a:r>
          </a:p>
        </p:txBody>
      </p:sp>
      <p:graphicFrame>
        <p:nvGraphicFramePr>
          <p:cNvPr id="5" name="Diagram 4"/>
          <p:cNvGraphicFramePr/>
          <p:nvPr>
            <p:extLst>
              <p:ext uri="{D42A27DB-BD31-4B8C-83A1-F6EECF244321}">
                <p14:modId xmlns:p14="http://schemas.microsoft.com/office/powerpoint/2010/main" val="2495785390"/>
              </p:ext>
            </p:extLst>
          </p:nvPr>
        </p:nvGraphicFramePr>
        <p:xfrm>
          <a:off x="1718693" y="1676400"/>
          <a:ext cx="5706614"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9089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66800"/>
            <a:ext cx="8229600" cy="1066800"/>
          </a:xfrm>
        </p:spPr>
        <p:txBody>
          <a:bodyPr anchor="t">
            <a:normAutofit/>
          </a:bodyPr>
          <a:lstStyle/>
          <a:p>
            <a:r>
              <a:rPr lang="en-US" b="1" smtClean="0"/>
              <a:t>Outcomes</a:t>
            </a:r>
            <a:endParaRPr lang="en-US" b="1" dirty="0"/>
          </a:p>
        </p:txBody>
      </p:sp>
      <p:sp>
        <p:nvSpPr>
          <p:cNvPr id="3" name="Content Placeholder 2"/>
          <p:cNvSpPr>
            <a:spLocks noGrp="1"/>
          </p:cNvSpPr>
          <p:nvPr>
            <p:ph idx="4294967295"/>
          </p:nvPr>
        </p:nvSpPr>
        <p:spPr>
          <a:xfrm>
            <a:off x="457200" y="2249424"/>
            <a:ext cx="8229600" cy="3236976"/>
          </a:xfrm>
        </p:spPr>
        <p:txBody>
          <a:bodyPr>
            <a:normAutofit/>
          </a:bodyPr>
          <a:lstStyle/>
          <a:p>
            <a:pPr marL="285750" indent="-285750">
              <a:spcAft>
                <a:spcPts val="1200"/>
              </a:spcAft>
              <a:buClr>
                <a:schemeClr val="accent6">
                  <a:lumMod val="75000"/>
                </a:schemeClr>
              </a:buClr>
              <a:buFont typeface="Arial"/>
              <a:buChar char="•"/>
            </a:pPr>
            <a:r>
              <a:rPr lang="en-US" sz="2400">
                <a:solidFill>
                  <a:schemeClr val="accent6">
                    <a:lumMod val="75000"/>
                  </a:schemeClr>
                </a:solidFill>
              </a:rPr>
              <a:t>Department to develop </a:t>
            </a:r>
            <a:r>
              <a:rPr lang="en-US" sz="2400" smtClean="0">
                <a:solidFill>
                  <a:schemeClr val="accent6">
                    <a:lumMod val="75000"/>
                  </a:schemeClr>
                </a:solidFill>
              </a:rPr>
              <a:t>an Indian Tribal </a:t>
            </a:r>
            <a:r>
              <a:rPr lang="en-US" sz="2400">
                <a:solidFill>
                  <a:schemeClr val="accent6">
                    <a:lumMod val="75000"/>
                  </a:schemeClr>
                </a:solidFill>
              </a:rPr>
              <a:t>resource guide to help with internal staff transitions</a:t>
            </a:r>
          </a:p>
          <a:p>
            <a:pPr marL="285750" indent="-285750">
              <a:spcAft>
                <a:spcPts val="1200"/>
              </a:spcAft>
              <a:buClr>
                <a:schemeClr val="accent6">
                  <a:lumMod val="75000"/>
                </a:schemeClr>
              </a:buClr>
              <a:buFont typeface="Arial"/>
              <a:buChar char="•"/>
            </a:pPr>
            <a:r>
              <a:rPr lang="en-US" sz="2400">
                <a:solidFill>
                  <a:schemeClr val="accent6">
                    <a:lumMod val="75000"/>
                  </a:schemeClr>
                </a:solidFill>
              </a:rPr>
              <a:t>Discussions underway to address recommendations</a:t>
            </a:r>
          </a:p>
          <a:p>
            <a:pPr marL="285750" indent="-285750">
              <a:spcAft>
                <a:spcPts val="1200"/>
              </a:spcAft>
              <a:buClr>
                <a:schemeClr val="accent6">
                  <a:lumMod val="75000"/>
                </a:schemeClr>
              </a:buClr>
              <a:buFont typeface="Arial"/>
              <a:buChar char="•"/>
            </a:pPr>
            <a:r>
              <a:rPr lang="en-US" sz="2400">
                <a:solidFill>
                  <a:schemeClr val="accent6">
                    <a:lumMod val="75000"/>
                  </a:schemeClr>
                </a:solidFill>
              </a:rPr>
              <a:t>Partner focus group planned </a:t>
            </a:r>
          </a:p>
        </p:txBody>
      </p:sp>
    </p:spTree>
    <p:extLst>
      <p:ext uri="{BB962C8B-B14F-4D97-AF65-F5344CB8AC3E}">
        <p14:creationId xmlns:p14="http://schemas.microsoft.com/office/powerpoint/2010/main" val="38006109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3276601"/>
            <a:ext cx="8229600" cy="2667000"/>
          </a:xfrm>
        </p:spPr>
        <p:txBody>
          <a:bodyPr/>
          <a:lstStyle/>
          <a:p>
            <a:pPr marL="0" indent="0" algn="ctr">
              <a:buNone/>
            </a:pPr>
            <a:r>
              <a:rPr lang="en-US" b="1" smtClean="0"/>
              <a:t>Gail </a:t>
            </a:r>
            <a:r>
              <a:rPr lang="en-US" b="1" dirty="0" smtClean="0"/>
              <a:t>Brandt</a:t>
            </a:r>
          </a:p>
          <a:p>
            <a:pPr marL="0" indent="0" algn="ctr">
              <a:buNone/>
            </a:pPr>
            <a:r>
              <a:rPr lang="en-US" b="1" smtClean="0">
                <a:solidFill>
                  <a:schemeClr val="accent6">
                    <a:lumMod val="75000"/>
                  </a:schemeClr>
                </a:solidFill>
              </a:rPr>
              <a:t>gail.brandt@doh.wa.gov</a:t>
            </a:r>
            <a:endParaRPr lang="en-US" b="1" dirty="0" smtClean="0">
              <a:solidFill>
                <a:schemeClr val="accent6">
                  <a:lumMod val="75000"/>
                </a:schemeClr>
              </a:solidFill>
            </a:endParaRPr>
          </a:p>
          <a:p>
            <a:pPr marL="0" indent="0" algn="ctr">
              <a:spcBef>
                <a:spcPts val="0"/>
              </a:spcBef>
              <a:spcAft>
                <a:spcPts val="1200"/>
              </a:spcAft>
              <a:buNone/>
            </a:pPr>
            <a:r>
              <a:rPr lang="en-US" b="1" dirty="0" smtClean="0">
                <a:solidFill>
                  <a:schemeClr val="accent6">
                    <a:lumMod val="75000"/>
                  </a:schemeClr>
                </a:solidFill>
              </a:rPr>
              <a:t>360.236.3739</a:t>
            </a:r>
          </a:p>
          <a:p>
            <a:pPr marL="0" indent="0" algn="ctr">
              <a:buNone/>
            </a:pPr>
            <a:r>
              <a:rPr lang="en-US" b="1" smtClean="0"/>
              <a:t>Emily Turk</a:t>
            </a:r>
          </a:p>
          <a:p>
            <a:pPr marL="0" indent="0" algn="ctr">
              <a:buNone/>
            </a:pPr>
            <a:r>
              <a:rPr lang="en-US" b="1" smtClean="0">
                <a:solidFill>
                  <a:schemeClr val="accent6">
                    <a:lumMod val="75000"/>
                  </a:schemeClr>
                </a:solidFill>
              </a:rPr>
              <a:t>eturk@uw.edu</a:t>
            </a:r>
            <a:endParaRPr lang="en-US" b="1" dirty="0" smtClean="0"/>
          </a:p>
        </p:txBody>
      </p:sp>
      <p:pic>
        <p:nvPicPr>
          <p:cNvPr id="1026" name="Picture 2" descr="C:\Users\geb0303\AppData\Local\Microsoft\Windows\Temporary Internet Files\Content.IE5\NXNNZXT2\thank-you[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268" y="762000"/>
            <a:ext cx="81280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0144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12232</TotalTime>
  <Words>1032</Words>
  <Application>Microsoft Office PowerPoint</Application>
  <PresentationFormat>On-screen Show (4:3)</PresentationFormat>
  <Paragraphs>119</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Urban</vt:lpstr>
      <vt:lpstr>Community Voice in  Strategic Planning for Health Equity</vt:lpstr>
      <vt:lpstr>Purpose</vt:lpstr>
      <vt:lpstr>Research question</vt:lpstr>
      <vt:lpstr>Methods</vt:lpstr>
      <vt:lpstr>BARHII recommendations  for participant selection</vt:lpstr>
      <vt:lpstr>Interview questions</vt:lpstr>
      <vt:lpstr>Interview questions</vt:lpstr>
      <vt:lpstr>Phone interviews 21 conducted</vt:lpstr>
      <vt:lpstr>Results</vt:lpstr>
      <vt:lpstr>Results – common themes</vt:lpstr>
      <vt:lpstr>Quotes from interviews</vt:lpstr>
      <vt:lpstr>Limitations</vt:lpstr>
      <vt:lpstr>Recommendations</vt:lpstr>
      <vt:lpstr>Next steps </vt:lpstr>
      <vt:lpstr>Outcomes</vt:lpstr>
      <vt:lpstr>PowerPoint Presentation</vt:lpstr>
    </vt:vector>
  </TitlesOfParts>
  <Company>Washington State Department of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Orientation</dc:title>
  <dc:creator>Christi Rupp</dc:creator>
  <cp:lastModifiedBy>Administrator</cp:lastModifiedBy>
  <cp:revision>524</cp:revision>
  <cp:lastPrinted>2015-03-09T23:25:48Z</cp:lastPrinted>
  <dcterms:created xsi:type="dcterms:W3CDTF">2013-07-02T23:27:27Z</dcterms:created>
  <dcterms:modified xsi:type="dcterms:W3CDTF">2015-09-29T16:51:18Z</dcterms:modified>
</cp:coreProperties>
</file>