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sldIdLst>
    <p:sldId id="274" r:id="rId5"/>
    <p:sldId id="256" r:id="rId6"/>
    <p:sldId id="257" r:id="rId7"/>
    <p:sldId id="258" r:id="rId8"/>
    <p:sldId id="260" r:id="rId9"/>
    <p:sldId id="273" r:id="rId10"/>
    <p:sldId id="275" r:id="rId11"/>
    <p:sldId id="262" r:id="rId12"/>
    <p:sldId id="279" r:id="rId13"/>
    <p:sldId id="263" r:id="rId14"/>
    <p:sldId id="276" r:id="rId15"/>
    <p:sldId id="264" r:id="rId16"/>
    <p:sldId id="268" r:id="rId17"/>
    <p:sldId id="269" r:id="rId18"/>
    <p:sldId id="270" r:id="rId19"/>
    <p:sldId id="277" r:id="rId20"/>
    <p:sldId id="265" r:id="rId21"/>
    <p:sldId id="271" r:id="rId22"/>
    <p:sldId id="278" r:id="rId23"/>
    <p:sldId id="266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00D6B6-9B3A-EC2D-E12D-0A643A9FA4FF}" v="69" dt="2025-10-09T20:49:20.267"/>
    <p1510:client id="{6AD6A703-F472-9071-F98F-168853839E01}" v="4" dt="2025-10-09T18:42:01.099"/>
    <p1510:client id="{A111BC3C-2780-4C4A-AD1B-000FDDF50E83}" v="46" dt="2025-10-09T18:50:58.696"/>
    <p1510:client id="{A53942F9-4CA3-4939-926C-F441195D722C}" v="8" dt="2025-10-09T18:25:48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AAC0F-456B-7D33-0D8C-265224149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CE72B1-9984-8F65-1D4B-2D78B6E5E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AEEA9-F6D7-F3E6-1CB6-77DA1421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B518-1581-4276-A147-EEE53A60CB5C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52311-6E72-8D9B-CBA9-CD615229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355A8-2757-63E6-53A2-4AE95BB9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7F1A-58D1-4299-8296-2CBC6B352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2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136E9-DE9C-A67C-9813-DA978EB3B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BB8CD9-6BAF-0C7A-1B0F-625811609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04431-5A02-42F3-D35E-9F0FF8111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B518-1581-4276-A147-EEE53A60CB5C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87039-89A7-D226-4705-6CAF16311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0FCF0-472D-3885-9F71-A066F423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7F1A-58D1-4299-8296-2CBC6B352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8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675712-A5CB-1185-0527-A4DB4E9F77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C0F8B-7DB9-D50C-A4E0-BAF18DC1E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6D679-0823-6865-453B-EDF685BE7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B518-1581-4276-A147-EEE53A60CB5C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E1309-8144-97AE-41C0-948754F0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131A4-209F-5407-C2B2-9E71FD0E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7F1A-58D1-4299-8296-2CBC6B352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6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C46F-E2BF-7834-1E20-1692DE6D7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6462B-58ED-C0D4-85CB-71295A359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5BFCD-DFA0-BDE9-C60A-75C779F6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B518-1581-4276-A147-EEE53A60CB5C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AAD80-BAF6-D8B8-0AB1-9BDBE245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A6094-D65C-FA25-4C64-03E5C8BB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7F1A-58D1-4299-8296-2CBC6B352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1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FE71C-28FA-5411-5B21-3372362E8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BC136-8081-A75A-828C-7810190FD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9BB97-469B-AE32-CB92-D436C1AD4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B518-1581-4276-A147-EEE53A60CB5C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AA2B3-3E09-D85C-2360-8A9458C3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6A234-0140-C665-81BF-8DE1AB36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7F1A-58D1-4299-8296-2CBC6B352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1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DAF07-1348-B188-D0F7-FD0A22404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C43D9-1562-A17B-65E8-82BAE21CE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E2262-0F1D-D3F6-890C-1D3B17E2E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2EFC9-3EEA-98FA-2AF7-F7580F5B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B518-1581-4276-A147-EEE53A60CB5C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E7920-43D5-389B-8FA4-5E6A1467B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FD407-3BF3-1F4F-0BF7-014E493A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7F1A-58D1-4299-8296-2CBC6B352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0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EA6B8-2EF1-B68D-FE6D-10AE8DE97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5EC6D-F4AE-1395-6E91-2D0250452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CF264E-AAAD-0245-A0B3-1C04FEA72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0A8B4F-2825-F3AD-8F7C-CDD1F3B720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B76D9-2F23-CC71-AD55-75FFD7F895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A906EC-D9E3-1FC5-1340-B655D4980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B518-1581-4276-A147-EEE53A60CB5C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0263E3-7278-D07C-7366-F6D68668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BC5AB7-4666-39F0-1704-B8C43903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7F1A-58D1-4299-8296-2CBC6B352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4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A691C-35B9-1FA2-0F39-6E1363615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D7C8B4-9F9F-37FD-86AC-312B6EA3F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B518-1581-4276-A147-EEE53A60CB5C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2ECA0-5846-E87C-598A-7CB97E25D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90515-AF04-4E27-3F20-E8D71E0E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7F1A-58D1-4299-8296-2CBC6B352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2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BE9B57-BC6E-8A02-1230-674676FC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B518-1581-4276-A147-EEE53A60CB5C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AB5CE4-BE93-5C7B-A94D-C535AFF86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A1DB8-663C-7959-5F0C-DA5C03582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7F1A-58D1-4299-8296-2CBC6B352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3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32035-392E-0CBE-CE0D-85F25D3F9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4B0E4-6856-8C3D-C510-BB76FE705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97397-B27E-57C5-CF94-32C59E7F2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B570D-A6F7-03B3-51CA-616704788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B518-1581-4276-A147-EEE53A60CB5C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957AD-2DA4-D237-F230-2018F41CB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9DF6E-5AEC-96B3-51C1-DC297A987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7F1A-58D1-4299-8296-2CBC6B352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4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E54F8-39DF-F259-DC43-DD9678F8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E45D0A-3C32-8659-6198-4EB8EF12A4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3D596-A91F-CAEC-D67A-543A651C6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D3B5F-8FE0-EB9F-A98A-D993E8741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B518-1581-4276-A147-EEE53A60CB5C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0BD50-5B55-5580-FCA5-1AB85E7DB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7EACF-E587-3824-3CAB-BE146F79F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7F1A-58D1-4299-8296-2CBC6B352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E274F8-07D4-1CC6-98F8-3F44EB51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6CCB6-54CF-1A6B-CC46-C53DCE060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5E676-ABD0-A8FC-470C-E56A7BF50D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ECB518-1581-4276-A147-EEE53A60CB5C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60E17-562B-90E0-5311-2CF8F649B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757CA-2F65-6D27-4627-EF8E1B6FA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FB7F1A-58D1-4299-8296-2CBC6B352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pha.org/events-and-meetings/annual/presenters/poster-session-guidelines" TargetMode="External"/><Relationship Id="rId3" Type="http://schemas.openxmlformats.org/officeDocument/2006/relationships/hyperlink" Target="https://apha.confex.com/apha/2025/meetingapp.cgi/Home/0" TargetMode="External"/><Relationship Id="rId7" Type="http://schemas.openxmlformats.org/officeDocument/2006/relationships/hyperlink" Target="https://www.apha.org/events-and-meetings/annual/presenters/roundtable-session-guidelines" TargetMode="External"/><Relationship Id="rId2" Type="http://schemas.openxmlformats.org/officeDocument/2006/relationships/hyperlink" Target="https://apha.confex.com/apha/2025/gateway.cgi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apha.org/events-and-meetings/annual/presenters/lightning-presentations" TargetMode="External"/><Relationship Id="rId5" Type="http://schemas.openxmlformats.org/officeDocument/2006/relationships/hyperlink" Target="https://www.apha.org/events-and-meetings/annual/presenters/oral-session-guidelines" TargetMode="External"/><Relationship Id="rId4" Type="http://schemas.openxmlformats.org/officeDocument/2006/relationships/hyperlink" Target="https://www.apha.org/events-and-meetings/annual/presenters/accessibility-guidelines" TargetMode="External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pha.confex.com/apha/2025/meetingapp.cgi/ModuleMeetingInfo/Presenters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nnualmeeting@apha.org" TargetMode="External"/><Relationship Id="rId2" Type="http://schemas.openxmlformats.org/officeDocument/2006/relationships/hyperlink" Target="mailto:annualmeetingprogram@apha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pha.confex.com/apha/2025/meetingapp.cgi/ModuleMeetingInfo/Presenters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7636" r="-28442" b="-199049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/>
          <p:cNvGrpSpPr/>
          <p:nvPr/>
        </p:nvGrpSpPr>
        <p:grpSpPr>
          <a:xfrm>
            <a:off x="-681366" y="1231583"/>
            <a:ext cx="13554733" cy="4394835"/>
            <a:chOff x="0" y="0"/>
            <a:chExt cx="5354956" cy="17362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354956" cy="1736231"/>
            </a:xfrm>
            <a:custGeom>
              <a:avLst/>
              <a:gdLst/>
              <a:ahLst/>
              <a:cxnLst/>
              <a:rect l="l" t="t" r="r" b="b"/>
              <a:pathLst>
                <a:path w="5354956" h="1736231">
                  <a:moveTo>
                    <a:pt x="0" y="0"/>
                  </a:moveTo>
                  <a:lnTo>
                    <a:pt x="5354956" y="0"/>
                  </a:lnTo>
                  <a:lnTo>
                    <a:pt x="5354956" y="1736231"/>
                  </a:lnTo>
                  <a:lnTo>
                    <a:pt x="0" y="17362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354956" cy="177433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3057890" y="1492343"/>
            <a:ext cx="6076221" cy="2544417"/>
          </a:xfrm>
          <a:custGeom>
            <a:avLst/>
            <a:gdLst/>
            <a:ahLst/>
            <a:cxnLst/>
            <a:rect l="l" t="t" r="r" b="b"/>
            <a:pathLst>
              <a:path w="9114332" h="3816626">
                <a:moveTo>
                  <a:pt x="0" y="0"/>
                </a:moveTo>
                <a:lnTo>
                  <a:pt x="9114332" y="0"/>
                </a:lnTo>
                <a:lnTo>
                  <a:pt x="9114332" y="3816626"/>
                </a:lnTo>
                <a:lnTo>
                  <a:pt x="0" y="38166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2259854" y="4254996"/>
            <a:ext cx="7672293" cy="1371422"/>
          </a:xfrm>
          <a:custGeom>
            <a:avLst/>
            <a:gdLst/>
            <a:ahLst/>
            <a:cxnLst/>
            <a:rect l="l" t="t" r="r" b="b"/>
            <a:pathLst>
              <a:path w="11508439" h="2057133">
                <a:moveTo>
                  <a:pt x="0" y="0"/>
                </a:moveTo>
                <a:lnTo>
                  <a:pt x="11508438" y="0"/>
                </a:lnTo>
                <a:lnTo>
                  <a:pt x="11508438" y="2057133"/>
                </a:lnTo>
                <a:lnTo>
                  <a:pt x="0" y="20571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FC109-64E0-D465-29F5-AC60B50B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629"/>
            <a:ext cx="10515600" cy="800863"/>
          </a:xfrm>
        </p:spPr>
        <p:txBody>
          <a:bodyPr/>
          <a:lstStyle/>
          <a:p>
            <a:pPr algn="ctr"/>
            <a:r>
              <a:rPr lang="en-US" b="1"/>
              <a:t>Poster Presenters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490DDC-EDCC-51BC-D0DB-31E3F10AF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09" y="1026543"/>
            <a:ext cx="5386417" cy="457200"/>
          </a:xfrm>
        </p:spPr>
        <p:txBody>
          <a:bodyPr/>
          <a:lstStyle/>
          <a:p>
            <a:r>
              <a:rPr lang="en-US" dirty="0"/>
              <a:t>Before: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8960B2-7FC4-4F2B-3163-EFCFF283F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609" y="1664898"/>
            <a:ext cx="5361016" cy="3393827"/>
          </a:xfrm>
        </p:spPr>
        <p:txBody>
          <a:bodyPr>
            <a:noAutofit/>
          </a:bodyPr>
          <a:lstStyle/>
          <a:p>
            <a:r>
              <a:rPr lang="en-US" sz="2400" dirty="0"/>
              <a:t>Poster dimensions are 4’ tall x 8’ wide</a:t>
            </a:r>
          </a:p>
          <a:p>
            <a:pPr lvl="0"/>
            <a:r>
              <a:rPr lang="en-US" sz="2400" dirty="0"/>
              <a:t>Print poster and bring with you. </a:t>
            </a:r>
          </a:p>
          <a:p>
            <a:pPr lvl="0"/>
            <a:r>
              <a:rPr lang="en-US" sz="2400" b="1" u="sng" dirty="0"/>
              <a:t>Do not</a:t>
            </a:r>
            <a:r>
              <a:rPr lang="en-US" sz="2400" dirty="0"/>
              <a:t> ship your poster to the Convention Center. Instead, you may ship your poster to your hotel. Be sure to put on your shipping label </a:t>
            </a:r>
            <a:r>
              <a:rPr lang="en-US" sz="2400" b="1" dirty="0"/>
              <a:t>“hold for guest” </a:t>
            </a:r>
            <a:r>
              <a:rPr lang="en-US" sz="2400" dirty="0"/>
              <a:t>and include your name and arrival date.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83090C5-FC31-B959-2C74-89B4B35C4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49975" y="1604513"/>
            <a:ext cx="5547444" cy="374386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If using APHA’s poster printing service, the final deadline to place your order is </a:t>
            </a:r>
            <a:r>
              <a:rPr lang="en-US" sz="2600" b="1" dirty="0"/>
              <a:t>October 19</a:t>
            </a:r>
            <a:r>
              <a:rPr lang="en-US" sz="2600" dirty="0"/>
              <a:t>). Posters will be delivered directly to the Convention Center and can be picked up outside </a:t>
            </a:r>
            <a:r>
              <a:rPr lang="en-US" sz="2600" b="1" dirty="0"/>
              <a:t>Exhibit Hall B</a:t>
            </a:r>
            <a:r>
              <a:rPr lang="en-US" sz="2600" dirty="0"/>
              <a:t> at the </a:t>
            </a:r>
            <a:r>
              <a:rPr lang="en-US" sz="2600" b="1" dirty="0"/>
              <a:t>Poster</a:t>
            </a:r>
            <a:r>
              <a:rPr lang="en-US" sz="2600" dirty="0"/>
              <a:t> </a:t>
            </a:r>
            <a:r>
              <a:rPr lang="en-US" sz="2600" b="1" dirty="0"/>
              <a:t>Distribution Desk </a:t>
            </a:r>
            <a:endParaRPr lang="en-US" sz="2600" dirty="0"/>
          </a:p>
          <a:p>
            <a:r>
              <a:rPr lang="en-US" sz="2600" dirty="0"/>
              <a:t>Know your session and board numbers (refer to the </a:t>
            </a:r>
            <a:r>
              <a:rPr lang="en-US" sz="2600" b="1" dirty="0"/>
              <a:t>mobile app</a:t>
            </a:r>
            <a:r>
              <a:rPr lang="en-US" sz="2600" dirty="0"/>
              <a:t> or online program for the most up-to-date information as board numbers may change due to last minute cancellations)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4" descr="Blue background with a building and syringe&#10;&#10;AI-generated content may be incorrect.">
            <a:extLst>
              <a:ext uri="{FF2B5EF4-FFF2-40B4-BE49-F238E27FC236}">
                <a16:creationId xmlns:a16="http://schemas.microsoft.com/office/drawing/2014/main" id="{A215C5F4-040E-A1D1-8800-3F3ACB342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3862"/>
            <a:ext cx="12192000" cy="137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5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22AD7-9A55-6082-FC7F-BC7A54333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493D1-2A7C-DE3D-0F60-C3891252A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629"/>
            <a:ext cx="10515600" cy="800863"/>
          </a:xfrm>
        </p:spPr>
        <p:txBody>
          <a:bodyPr/>
          <a:lstStyle/>
          <a:p>
            <a:pPr algn="ctr"/>
            <a:r>
              <a:rPr lang="en-US" b="1" dirty="0"/>
              <a:t>Poster Presenters (cont’d)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19E8CE-45FE-7E1E-4189-C12EDC2FD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4239" y="915267"/>
            <a:ext cx="5157787" cy="434967"/>
          </a:xfrm>
        </p:spPr>
        <p:txBody>
          <a:bodyPr/>
          <a:lstStyle/>
          <a:p>
            <a:r>
              <a:rPr lang="en-US" dirty="0"/>
              <a:t>Onsite: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657CF0A-520A-39B3-296E-CB5228236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8837" y="1374138"/>
            <a:ext cx="5157787" cy="3684588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Posters are scheduled in </a:t>
            </a:r>
            <a:r>
              <a:rPr lang="en-US" sz="2400" b="1" dirty="0"/>
              <a:t>Exhibit Hall B</a:t>
            </a:r>
            <a:r>
              <a:rPr lang="en-US" sz="2400" dirty="0"/>
              <a:t>.</a:t>
            </a:r>
          </a:p>
          <a:p>
            <a:pPr lvl="0"/>
            <a:r>
              <a:rPr lang="en-US" sz="2400" dirty="0"/>
              <a:t>You must be present during your assigned poster session time</a:t>
            </a:r>
          </a:p>
          <a:p>
            <a:pPr lvl="0"/>
            <a:r>
              <a:rPr lang="en-US" sz="2400" dirty="0"/>
              <a:t>Arrive 15-30 minutes before the session starts to put up your poster</a:t>
            </a:r>
          </a:p>
          <a:p>
            <a:pPr lvl="0"/>
            <a:r>
              <a:rPr lang="en-US" sz="2400" dirty="0"/>
              <a:t>Push pins will be provided. Stop by the poster session desk located near the poster boards. </a:t>
            </a:r>
          </a:p>
          <a:p>
            <a:endParaRPr lang="en-US" sz="15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026E929-B5D5-F7E5-D51B-D3D532C1F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49975" y="1374138"/>
            <a:ext cx="5183188" cy="368458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Return unused push pins to staff at the poster session desk.</a:t>
            </a:r>
          </a:p>
          <a:p>
            <a:pPr lvl="0"/>
            <a:r>
              <a:rPr lang="en-US" dirty="0"/>
              <a:t>Remove your poster following your presentation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4" descr="Blue background with a building and syringe&#10;&#10;AI-generated content may be incorrect.">
            <a:extLst>
              <a:ext uri="{FF2B5EF4-FFF2-40B4-BE49-F238E27FC236}">
                <a16:creationId xmlns:a16="http://schemas.microsoft.com/office/drawing/2014/main" id="{557D68FE-5164-D8ED-31A3-63EAA7EB7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3862"/>
            <a:ext cx="12192000" cy="137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0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0AD87-BD1F-555D-2DB6-4CDB47EC2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67494"/>
            <a:ext cx="10515600" cy="1853292"/>
          </a:xfrm>
        </p:spPr>
        <p:txBody>
          <a:bodyPr>
            <a:normAutofit/>
          </a:bodyPr>
          <a:lstStyle/>
          <a:p>
            <a:pPr algn="ctr"/>
            <a:r>
              <a:rPr lang="en-US" sz="4400" b="1"/>
              <a:t>Tips for an effective and professional presentation delivery</a:t>
            </a:r>
          </a:p>
        </p:txBody>
      </p:sp>
      <p:pic>
        <p:nvPicPr>
          <p:cNvPr id="3" name="Picture 4" descr="Blue background with a building and syringe&#10;&#10;AI-generated content may be incorrect.">
            <a:extLst>
              <a:ext uri="{FF2B5EF4-FFF2-40B4-BE49-F238E27FC236}">
                <a16:creationId xmlns:a16="http://schemas.microsoft.com/office/drawing/2014/main" id="{C8EB87DD-E26E-072F-F06A-9237B4A35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1957"/>
            <a:ext cx="12192000" cy="99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05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8FC9-D27A-795A-4F40-E3EE69B8B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75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Structure Your Presentation Clearly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A9558-390F-CBE0-CE9F-2574F32D0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2036"/>
            <a:ext cx="10515600" cy="3755572"/>
          </a:xfrm>
        </p:spPr>
        <p:txBody>
          <a:bodyPr/>
          <a:lstStyle/>
          <a:p>
            <a:pPr lvl="0"/>
            <a:r>
              <a:rPr lang="en-US" dirty="0"/>
              <a:t>Follow a logical structure based on your abstract:</a:t>
            </a:r>
            <a:endParaRPr lang="en-US" sz="2000" dirty="0"/>
          </a:p>
          <a:p>
            <a:pPr lvl="1"/>
            <a:r>
              <a:rPr lang="en-US" dirty="0"/>
              <a:t>Title Slide – Title, your name, institution</a:t>
            </a:r>
            <a:endParaRPr lang="en-US" sz="1800" dirty="0"/>
          </a:p>
          <a:p>
            <a:pPr lvl="1"/>
            <a:r>
              <a:rPr lang="en-US" dirty="0"/>
              <a:t>Background – Why is this research important?</a:t>
            </a:r>
            <a:endParaRPr lang="en-US" sz="1800" dirty="0"/>
          </a:p>
          <a:p>
            <a:pPr lvl="1"/>
            <a:r>
              <a:rPr lang="en-US" dirty="0"/>
              <a:t>Objective – What were you trying to find out?</a:t>
            </a:r>
            <a:endParaRPr lang="en-US" sz="1800" dirty="0"/>
          </a:p>
          <a:p>
            <a:pPr lvl="1"/>
            <a:r>
              <a:rPr lang="en-US" dirty="0"/>
              <a:t>Methods – How did you conduct the study?</a:t>
            </a:r>
            <a:endParaRPr lang="en-US" sz="1800" dirty="0"/>
          </a:p>
          <a:p>
            <a:pPr lvl="1"/>
            <a:r>
              <a:rPr lang="en-US" dirty="0"/>
              <a:t>Results – What did you find? Use visuals!</a:t>
            </a:r>
            <a:endParaRPr lang="en-US" sz="1800" dirty="0"/>
          </a:p>
          <a:p>
            <a:pPr lvl="1"/>
            <a:r>
              <a:rPr lang="en-US" dirty="0"/>
              <a:t>Conclusion/Discussion – Explain the impact of your work and what should come next.</a:t>
            </a:r>
            <a:endParaRPr lang="en-US" sz="1800" dirty="0"/>
          </a:p>
          <a:p>
            <a:pPr lvl="1"/>
            <a:r>
              <a:rPr lang="en-US" dirty="0"/>
              <a:t>Implications – How does this apply to practice, policy, or future research?</a:t>
            </a:r>
            <a:endParaRPr lang="en-US" sz="1800" dirty="0"/>
          </a:p>
          <a:p>
            <a:endParaRPr lang="en-US" dirty="0"/>
          </a:p>
        </p:txBody>
      </p:sp>
      <p:pic>
        <p:nvPicPr>
          <p:cNvPr id="4" name="Picture 4" descr="Blue background with a building and syringe&#10;&#10;AI-generated content may be incorrect.">
            <a:extLst>
              <a:ext uri="{FF2B5EF4-FFF2-40B4-BE49-F238E27FC236}">
                <a16:creationId xmlns:a16="http://schemas.microsoft.com/office/drawing/2014/main" id="{F11B1827-EABA-3A2D-C432-93695DA52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8864"/>
            <a:ext cx="12192000" cy="124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0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3B4FD-625F-AC40-4DA2-BE64AF6F9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Practice Your Delivery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F6012-3D9D-FE92-BB37-2BAB1CF1C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Rehearse multiple times to ensure you stay within your time limit. </a:t>
            </a:r>
          </a:p>
          <a:p>
            <a:pPr lvl="0"/>
            <a:r>
              <a:rPr lang="en-US" sz="2400" dirty="0"/>
              <a:t>Speak slowly, clearly, and confidently.</a:t>
            </a:r>
          </a:p>
          <a:p>
            <a:pPr lvl="0"/>
            <a:r>
              <a:rPr lang="en-US" sz="2400" dirty="0"/>
              <a:t>Avoid reading from slides or a script—know your content.</a:t>
            </a:r>
          </a:p>
          <a:p>
            <a:pPr lvl="0"/>
            <a:r>
              <a:rPr lang="en-US" sz="2400" dirty="0"/>
              <a:t>Be prepared to explain complex results or methods concisely.</a:t>
            </a:r>
          </a:p>
          <a:p>
            <a:endParaRPr lang="en-US" dirty="0"/>
          </a:p>
        </p:txBody>
      </p:sp>
      <p:pic>
        <p:nvPicPr>
          <p:cNvPr id="6" name="Picture 4" descr="Blue background with a building and syringe&#10;&#10;AI-generated content may be incorrect.">
            <a:extLst>
              <a:ext uri="{FF2B5EF4-FFF2-40B4-BE49-F238E27FC236}">
                <a16:creationId xmlns:a16="http://schemas.microsoft.com/office/drawing/2014/main" id="{A8DFFB79-D4E5-76B1-A67B-51632A6B5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2883"/>
            <a:ext cx="12192000" cy="14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75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F16AF-0BAA-0B99-428E-6AC41DA20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9614"/>
            <a:ext cx="10515600" cy="83275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Engage the Audience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496B9D-DB88-FB9C-65E7-FF50D2F99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232807"/>
            <a:ext cx="5157787" cy="4038487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Give an opening statement to acquaint the audience with the nature and purpose of the research.  </a:t>
            </a:r>
          </a:p>
          <a:p>
            <a:pPr lvl="0"/>
            <a:r>
              <a:rPr lang="en-US" sz="2400" dirty="0"/>
              <a:t>Open with a hook: a surprising fact, question, or problem.</a:t>
            </a:r>
          </a:p>
          <a:p>
            <a:pPr lvl="0"/>
            <a:r>
              <a:rPr lang="en-US" sz="2400" dirty="0"/>
              <a:t>Make eye contact and read the room.</a:t>
            </a:r>
          </a:p>
          <a:p>
            <a:pPr lvl="0"/>
            <a:r>
              <a:rPr lang="en-US" sz="2400" dirty="0"/>
              <a:t>Use plain language to connect the research to real-world impact.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0640F0-BEAB-379C-76F0-0A4DD36BE5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83299" y="1289957"/>
            <a:ext cx="5183188" cy="3981337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Emphasize why your findings matter—to the field, to policy, to practice. Keep this in mind throughout, especially during your conclusion.</a:t>
            </a:r>
          </a:p>
          <a:p>
            <a:pPr lvl="0"/>
            <a:r>
              <a:rPr lang="en-US" sz="2400" dirty="0"/>
              <a:t>Focus on a single key idea or takeaway. </a:t>
            </a:r>
          </a:p>
          <a:p>
            <a:pPr lvl="0"/>
            <a:r>
              <a:rPr lang="en-US" sz="2400" dirty="0"/>
              <a:t>Reinforce the takeaway and end with a strong closing statement. </a:t>
            </a:r>
          </a:p>
          <a:p>
            <a:pPr lvl="0"/>
            <a:endParaRPr lang="en-US" dirty="0"/>
          </a:p>
        </p:txBody>
      </p:sp>
      <p:pic>
        <p:nvPicPr>
          <p:cNvPr id="8" name="Picture 4" descr="Blue background with a building and syringe&#10;&#10;AI-generated content may be incorrect.">
            <a:extLst>
              <a:ext uri="{FF2B5EF4-FFF2-40B4-BE49-F238E27FC236}">
                <a16:creationId xmlns:a16="http://schemas.microsoft.com/office/drawing/2014/main" id="{3FE1C6DA-DA12-A0E6-1CC5-7E426EB21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1729"/>
            <a:ext cx="12192000" cy="136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84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E5328-71BD-AC3C-5369-8213FA015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618D2-A3A7-D314-2C82-18A957757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9614"/>
            <a:ext cx="10515600" cy="83275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Engage the Audience (cont’d)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0E10E6-6F89-818C-58AD-60F35E174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232807"/>
            <a:ext cx="5157787" cy="4038487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Avoid unnecessary details—stick to what’s essential. </a:t>
            </a:r>
          </a:p>
          <a:p>
            <a:pPr lvl="0"/>
            <a:r>
              <a:rPr lang="en-US" sz="2400" dirty="0"/>
              <a:t>Deliver your main point with supporting data or examples. </a:t>
            </a:r>
          </a:p>
          <a:p>
            <a:pPr lvl="0"/>
            <a:r>
              <a:rPr lang="en-US" sz="2400" dirty="0"/>
              <a:t>Keep a steady, engaging pace—don’t rush or drag. </a:t>
            </a:r>
          </a:p>
          <a:p>
            <a:pPr lvl="0"/>
            <a:r>
              <a:rPr lang="en-US" sz="2400" dirty="0"/>
              <a:t>Prepare for Q&amp;A </a:t>
            </a:r>
          </a:p>
          <a:p>
            <a:pPr lvl="0"/>
            <a:r>
              <a:rPr lang="en-US" sz="2400" dirty="0"/>
              <a:t>Stay professional and concise in your responses.</a:t>
            </a:r>
          </a:p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0299B4-AE67-46E1-013A-C8ACF6564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8437" y="1289957"/>
            <a:ext cx="4788049" cy="3981337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Be honest if you don’t know an answer—offer to follow up.</a:t>
            </a:r>
          </a:p>
          <a:p>
            <a:pPr lvl="0"/>
            <a:r>
              <a:rPr lang="en-US" sz="2400" dirty="0"/>
              <a:t>Bring business cards</a:t>
            </a:r>
          </a:p>
          <a:p>
            <a:pPr lvl="0"/>
            <a:endParaRPr lang="en-US" dirty="0"/>
          </a:p>
        </p:txBody>
      </p:sp>
      <p:pic>
        <p:nvPicPr>
          <p:cNvPr id="8" name="Picture 4" descr="Blue background with a building and syringe&#10;&#10;AI-generated content may be incorrect.">
            <a:extLst>
              <a:ext uri="{FF2B5EF4-FFF2-40B4-BE49-F238E27FC236}">
                <a16:creationId xmlns:a16="http://schemas.microsoft.com/office/drawing/2014/main" id="{6C659280-5FF2-7D27-4339-9B8AB801B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1729"/>
            <a:ext cx="12192000" cy="136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21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AF51D-A15E-4F9D-4947-FED421916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45179"/>
            <a:ext cx="10515600" cy="152672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Presenter Resources</a:t>
            </a:r>
          </a:p>
        </p:txBody>
      </p:sp>
      <p:pic>
        <p:nvPicPr>
          <p:cNvPr id="3" name="Picture 4" descr="Blue background with a building and syringe&#10;&#10;AI-generated content may be incorrect.">
            <a:extLst>
              <a:ext uri="{FF2B5EF4-FFF2-40B4-BE49-F238E27FC236}">
                <a16:creationId xmlns:a16="http://schemas.microsoft.com/office/drawing/2014/main" id="{2FE6EE78-7237-E300-B9AA-6E59BBD3D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2192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lue background with a building and syringe&#10;&#10;AI-generated content may be incorrect.">
            <a:extLst>
              <a:ext uri="{FF2B5EF4-FFF2-40B4-BE49-F238E27FC236}">
                <a16:creationId xmlns:a16="http://schemas.microsoft.com/office/drawing/2014/main" id="{7B3F473A-FA4A-CF3C-8474-BA0AEE24E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52386"/>
            <a:ext cx="12192000" cy="123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96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F0A9C3-E970-87B0-F760-0ED64959E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872" y="1181819"/>
            <a:ext cx="5157787" cy="43113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dirty="0"/>
              <a:t>Log into the  </a:t>
            </a:r>
            <a:r>
              <a:rPr lang="en-US" sz="2400" b="1" u="sng" dirty="0">
                <a:hlinkClick r:id="rId2"/>
              </a:rPr>
              <a:t>User Portal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Confirm presentation</a:t>
            </a:r>
          </a:p>
          <a:p>
            <a:pPr lvl="1"/>
            <a:r>
              <a:rPr lang="en-US" dirty="0"/>
              <a:t>Confirm Content Attestation Statement </a:t>
            </a:r>
          </a:p>
          <a:p>
            <a:pPr lvl="1"/>
            <a:r>
              <a:rPr lang="en-US" dirty="0"/>
              <a:t>Change/add Presenter</a:t>
            </a:r>
          </a:p>
          <a:p>
            <a:pPr lvl="1"/>
            <a:r>
              <a:rPr lang="en-US" dirty="0"/>
              <a:t>View/Download presenter Letter</a:t>
            </a:r>
          </a:p>
          <a:p>
            <a:pPr lvl="1"/>
            <a:r>
              <a:rPr lang="en-US" dirty="0"/>
              <a:t>Upload bio</a:t>
            </a:r>
          </a:p>
          <a:p>
            <a:pPr lvl="1"/>
            <a:r>
              <a:rPr lang="en-US" dirty="0"/>
              <a:t>Upload photo (optional)</a:t>
            </a:r>
          </a:p>
          <a:p>
            <a:pPr lvl="1"/>
            <a:r>
              <a:rPr lang="en-US" dirty="0"/>
              <a:t>Upload handout (optional)</a:t>
            </a:r>
          </a:p>
          <a:p>
            <a:pPr lvl="1"/>
            <a:r>
              <a:rPr lang="en-US" dirty="0"/>
              <a:t>Upload PPT Slides (complete permission to record step) 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241E37F-1264-0314-D9A2-741DED805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9260" y="1181819"/>
            <a:ext cx="5520906" cy="451685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600" b="1" dirty="0"/>
              <a:t>View the </a:t>
            </a:r>
            <a:r>
              <a:rPr lang="en-US" sz="2600" b="1" u="sng" dirty="0">
                <a:hlinkClick r:id="rId3"/>
              </a:rPr>
              <a:t>Online Program</a:t>
            </a:r>
            <a:endParaRPr lang="en-US" sz="2600" dirty="0"/>
          </a:p>
          <a:p>
            <a:pPr lvl="1"/>
            <a:r>
              <a:rPr lang="en-US" sz="2600" dirty="0"/>
              <a:t>Sign-in with email and registration ID</a:t>
            </a:r>
          </a:p>
          <a:p>
            <a:pPr lvl="1"/>
            <a:r>
              <a:rPr lang="en-US" sz="2600" dirty="0"/>
              <a:t>Search by keywords</a:t>
            </a:r>
          </a:p>
          <a:p>
            <a:pPr lvl="1"/>
            <a:r>
              <a:rPr lang="en-US" sz="2600" dirty="0"/>
              <a:t>Search for your session</a:t>
            </a:r>
          </a:p>
          <a:p>
            <a:pPr lvl="1"/>
            <a:r>
              <a:rPr lang="en-US" sz="2600" dirty="0"/>
              <a:t>Browse by day</a:t>
            </a:r>
          </a:p>
          <a:p>
            <a:pPr lvl="1"/>
            <a:r>
              <a:rPr lang="en-US" sz="2600" dirty="0"/>
              <a:t>Browse by program</a:t>
            </a:r>
            <a:r>
              <a:rPr lang="en-US" sz="2600" b="1" dirty="0"/>
              <a:t> </a:t>
            </a:r>
          </a:p>
          <a:p>
            <a:r>
              <a:rPr lang="en-US" sz="2600" b="1" dirty="0"/>
              <a:t>Presentation Guidelines</a:t>
            </a:r>
            <a:endParaRPr lang="en-US" sz="2600" dirty="0"/>
          </a:p>
          <a:p>
            <a:pPr lvl="1"/>
            <a:r>
              <a:rPr lang="en-US" sz="2600" u="sng" dirty="0">
                <a:hlinkClick r:id="rId4"/>
              </a:rPr>
              <a:t>Accessibility</a:t>
            </a:r>
            <a:r>
              <a:rPr lang="en-US" sz="2600" dirty="0"/>
              <a:t> guidelines</a:t>
            </a:r>
          </a:p>
          <a:p>
            <a:pPr lvl="1"/>
            <a:r>
              <a:rPr lang="en-US" sz="2600" u="sng" dirty="0">
                <a:hlinkClick r:id="rId5"/>
              </a:rPr>
              <a:t>Oral</a:t>
            </a:r>
            <a:r>
              <a:rPr lang="en-US" sz="2600" dirty="0"/>
              <a:t> session guidelines</a:t>
            </a:r>
          </a:p>
          <a:p>
            <a:pPr lvl="1"/>
            <a:r>
              <a:rPr lang="en-US" sz="2600" u="sng" dirty="0">
                <a:hlinkClick r:id="rId6"/>
              </a:rPr>
              <a:t>Lightning</a:t>
            </a:r>
            <a:r>
              <a:rPr lang="en-US" sz="2600" dirty="0"/>
              <a:t> session guidelines</a:t>
            </a:r>
          </a:p>
          <a:p>
            <a:pPr lvl="1"/>
            <a:r>
              <a:rPr lang="en-US" sz="2600" u="sng" dirty="0">
                <a:hlinkClick r:id="rId7"/>
              </a:rPr>
              <a:t>Roundtable</a:t>
            </a:r>
            <a:r>
              <a:rPr lang="en-US" sz="2600" dirty="0"/>
              <a:t> session guidelines</a:t>
            </a:r>
          </a:p>
          <a:p>
            <a:pPr lvl="1"/>
            <a:r>
              <a:rPr lang="en-US" sz="2600" u="sng" dirty="0">
                <a:hlinkClick r:id="rId8"/>
              </a:rPr>
              <a:t>Poster</a:t>
            </a:r>
            <a:r>
              <a:rPr lang="en-US" sz="2600" dirty="0"/>
              <a:t> session guidelines</a:t>
            </a:r>
            <a:r>
              <a:rPr lang="en-US" sz="2600" b="1" dirty="0"/>
              <a:t> </a:t>
            </a:r>
          </a:p>
          <a:p>
            <a:pPr marL="457200" lvl="1" indent="0">
              <a:buNone/>
            </a:pPr>
            <a:endParaRPr lang="en-US" sz="2800" b="1" dirty="0"/>
          </a:p>
          <a:p>
            <a:pPr lvl="1"/>
            <a:endParaRPr lang="en-US" sz="1800" dirty="0"/>
          </a:p>
        </p:txBody>
      </p:sp>
      <p:pic>
        <p:nvPicPr>
          <p:cNvPr id="11" name="Picture 4" descr="Blue background with a building and syringe&#10;&#10;AI-generated content may be incorrect.">
            <a:extLst>
              <a:ext uri="{FF2B5EF4-FFF2-40B4-BE49-F238E27FC236}">
                <a16:creationId xmlns:a16="http://schemas.microsoft.com/office/drawing/2014/main" id="{4CA26587-C03F-3FF4-85C2-43897AE80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0314"/>
            <a:ext cx="12192000" cy="10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FBA43A-AF23-F1F4-2A9B-5759B63220E6}"/>
              </a:ext>
            </a:extLst>
          </p:cNvPr>
          <p:cNvSpPr txBox="1"/>
          <p:nvPr/>
        </p:nvSpPr>
        <p:spPr>
          <a:xfrm>
            <a:off x="668872" y="261257"/>
            <a:ext cx="73382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Presenter Resources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8072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DA69D-EBD1-8644-E68D-FF72BAF61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547499-42FC-AB8A-23E4-589C54873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872" y="1216325"/>
            <a:ext cx="5427128" cy="427684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/>
            <a:r>
              <a:rPr lang="en-US" sz="2200" b="1" dirty="0">
                <a:hlinkClick r:id="rId2"/>
              </a:rPr>
              <a:t>Speaker Ready Room</a:t>
            </a:r>
            <a:r>
              <a:rPr lang="en-US" sz="2200" dirty="0"/>
              <a:t> (see schedule)</a:t>
            </a:r>
            <a:endParaRPr lang="en-US" sz="22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>
              <a:lnSpc>
                <a:spcPct val="70000"/>
              </a:lnSpc>
            </a:pPr>
            <a:r>
              <a:rPr lang="en-US" sz="2200" dirty="0"/>
              <a:t>Marriott Marquis, Marquis Salon 16-17 (Level M2)</a:t>
            </a:r>
          </a:p>
          <a:p>
            <a:pPr lvl="1">
              <a:lnSpc>
                <a:spcPct val="70000"/>
              </a:lnSpc>
            </a:pPr>
            <a:r>
              <a:rPr lang="en-US" sz="2200" dirty="0"/>
              <a:t>Washington Convention Center, 209B</a:t>
            </a:r>
          </a:p>
          <a:p>
            <a:pPr lvl="1"/>
            <a:r>
              <a:rPr lang="en-US" sz="2200" dirty="0"/>
              <a:t>View uploaded presentation</a:t>
            </a:r>
          </a:p>
          <a:p>
            <a:pPr lvl="1"/>
            <a:r>
              <a:rPr lang="en-US" sz="2200" dirty="0"/>
              <a:t>Upload new presentation file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42A6880-2AF9-303E-7050-C0080F91BF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8272" y="1130059"/>
            <a:ext cx="5702060" cy="4568611"/>
          </a:xfrm>
        </p:spPr>
        <p:txBody>
          <a:bodyPr>
            <a:normAutofit fontScale="92500" lnSpcReduction="20000"/>
          </a:bodyPr>
          <a:lstStyle/>
          <a:p>
            <a:r>
              <a:rPr lang="en-US" sz="2200" b="1" dirty="0"/>
              <a:t>Download Mobile APP</a:t>
            </a:r>
            <a:endParaRPr lang="en-US" sz="2200" dirty="0"/>
          </a:p>
          <a:p>
            <a:pPr lvl="1"/>
            <a:r>
              <a:rPr lang="en-US" sz="2200" dirty="0"/>
              <a:t>Sign in with your registration ID and email.</a:t>
            </a:r>
          </a:p>
          <a:p>
            <a:pPr lvl="1"/>
            <a:r>
              <a:rPr lang="en-US" sz="2200" dirty="0"/>
              <a:t>The app will give you full access to the Annual Meeting:</a:t>
            </a:r>
          </a:p>
          <a:p>
            <a:pPr lvl="1"/>
            <a:r>
              <a:rPr lang="en-US" sz="2200" dirty="0"/>
              <a:t>Search for sessions and events.</a:t>
            </a:r>
          </a:p>
          <a:p>
            <a:pPr lvl="1"/>
            <a:r>
              <a:rPr lang="en-US" sz="2200" dirty="0"/>
              <a:t>Create a schedule.</a:t>
            </a:r>
          </a:p>
          <a:p>
            <a:pPr lvl="1"/>
            <a:r>
              <a:rPr lang="en-US" sz="2200" dirty="0"/>
              <a:t>Browse the presenters list.</a:t>
            </a:r>
          </a:p>
          <a:p>
            <a:pPr lvl="1"/>
            <a:r>
              <a:rPr lang="en-US" sz="2200" dirty="0"/>
              <a:t>Learn your way around the convention center.</a:t>
            </a:r>
          </a:p>
          <a:p>
            <a:pPr lvl="1"/>
            <a:r>
              <a:rPr lang="en-US" sz="2200" dirty="0"/>
              <a:t>Find out who's exhibiting.</a:t>
            </a:r>
          </a:p>
          <a:p>
            <a:pPr lvl="1"/>
            <a:r>
              <a:rPr lang="en-US" sz="2200" dirty="0"/>
              <a:t>Engage and network with peers.</a:t>
            </a:r>
          </a:p>
          <a:p>
            <a:pPr lvl="1"/>
            <a:r>
              <a:rPr lang="en-US" sz="2200" dirty="0"/>
              <a:t>Take notes and download handouts from sessions and more! </a:t>
            </a:r>
          </a:p>
          <a:p>
            <a:pPr lvl="1"/>
            <a:r>
              <a:rPr lang="en-US" sz="2200" dirty="0"/>
              <a:t>Get reminders and updates.</a:t>
            </a:r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r>
              <a:rPr lang="en-US" sz="2000" b="1" i="1" dirty="0"/>
              <a:t>NOTE: </a:t>
            </a:r>
            <a:r>
              <a:rPr lang="en-US" sz="2000" i="1" dirty="0"/>
              <a:t>Make sure to enable notifications to get the latest updates throughout the meeting! </a:t>
            </a:r>
          </a:p>
          <a:p>
            <a:pPr lvl="1"/>
            <a:endParaRPr lang="en-US" sz="1800" dirty="0"/>
          </a:p>
        </p:txBody>
      </p:sp>
      <p:pic>
        <p:nvPicPr>
          <p:cNvPr id="11" name="Picture 4" descr="Blue background with a building and syringe&#10;&#10;AI-generated content may be incorrect.">
            <a:extLst>
              <a:ext uri="{FF2B5EF4-FFF2-40B4-BE49-F238E27FC236}">
                <a16:creationId xmlns:a16="http://schemas.microsoft.com/office/drawing/2014/main" id="{EB480923-B13F-46F6-3F56-9DF305399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4168"/>
            <a:ext cx="12192000" cy="95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95751F-15D2-BF4A-398E-19D8A24636E2}"/>
              </a:ext>
            </a:extLst>
          </p:cNvPr>
          <p:cNvSpPr txBox="1"/>
          <p:nvPr/>
        </p:nvSpPr>
        <p:spPr>
          <a:xfrm>
            <a:off x="668871" y="261257"/>
            <a:ext cx="104505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Presenter Resources (cont’d)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575390-EB0D-F53F-2FA6-C108074EA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424" y="3335922"/>
            <a:ext cx="1727000" cy="223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5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BE0C1-8334-1641-CB18-D1CB07314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9665"/>
            <a:ext cx="9144000" cy="1363435"/>
          </a:xfrm>
        </p:spPr>
        <p:txBody>
          <a:bodyPr>
            <a:noAutofit/>
          </a:bodyPr>
          <a:lstStyle/>
          <a:p>
            <a:r>
              <a:rPr lang="en-US" sz="4400" b="1"/>
              <a:t>ANNUAL MEETING SPEAKER TRAINING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2E21E-FF81-748C-5D0A-626093100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3062378"/>
            <a:ext cx="9835243" cy="2061714"/>
          </a:xfrm>
        </p:spPr>
        <p:txBody>
          <a:bodyPr>
            <a:normAutofit/>
          </a:bodyPr>
          <a:lstStyle/>
          <a:p>
            <a:pPr algn="l"/>
            <a:r>
              <a:rPr lang="en-US" b="1"/>
              <a:t>Co-hosts: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Donna Wright, Senior Manager, Event Education &amp; Programs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Mariza Silva, Senior Manager, Event and Program Operations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Katie Nichols, CMP, Coordinator, Event Operations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4" name="Picture 4" descr="Blue background with a building and syringe&#10;&#10;AI-generated content may be incorrect.">
            <a:extLst>
              <a:ext uri="{FF2B5EF4-FFF2-40B4-BE49-F238E27FC236}">
                <a16:creationId xmlns:a16="http://schemas.microsoft.com/office/drawing/2014/main" id="{7E169D49-CF70-7708-173E-F4DE79339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6207"/>
            <a:ext cx="12192000" cy="128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06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E5B64-D8D5-5C57-47AE-4F99A7C95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2262"/>
            <a:ext cx="10515600" cy="1133475"/>
          </a:xfrm>
        </p:spPr>
        <p:txBody>
          <a:bodyPr/>
          <a:lstStyle/>
          <a:p>
            <a:pPr algn="ctr"/>
            <a:r>
              <a:rPr lang="en-US" b="1"/>
              <a:t>Questions?</a:t>
            </a:r>
          </a:p>
        </p:txBody>
      </p:sp>
      <p:pic>
        <p:nvPicPr>
          <p:cNvPr id="3" name="Picture 4" descr="Blue background with a building and syringe&#10;&#10;AI-generated content may be incorrect.">
            <a:extLst>
              <a:ext uri="{FF2B5EF4-FFF2-40B4-BE49-F238E27FC236}">
                <a16:creationId xmlns:a16="http://schemas.microsoft.com/office/drawing/2014/main" id="{8539EC36-3E59-C1A0-AB91-3303116A8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9057"/>
            <a:ext cx="12192000" cy="13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lue background with a building and syringe&#10;&#10;AI-generated content may be incorrect.">
            <a:extLst>
              <a:ext uri="{FF2B5EF4-FFF2-40B4-BE49-F238E27FC236}">
                <a16:creationId xmlns:a16="http://schemas.microsoft.com/office/drawing/2014/main" id="{BBCB7B2F-5E0E-97D7-9331-05BD2EB0C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2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40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5363FD-0D9C-CEEB-554F-36CFF6943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CONTACT 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0E9B1E-EFCD-5143-F7E0-2DBB2A600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/>
              <a:t>Presentation-related inquiries</a:t>
            </a:r>
            <a:endParaRPr lang="en-US"/>
          </a:p>
          <a:p>
            <a:pPr marL="0" indent="0">
              <a:buNone/>
            </a:pPr>
            <a:r>
              <a:rPr lang="en-US" u="sng">
                <a:hlinkClick r:id="rId2"/>
              </a:rPr>
              <a:t>annualmeetingprogram@apha.org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General Annual Meeting inquiries</a:t>
            </a:r>
            <a:endParaRPr lang="en-US"/>
          </a:p>
          <a:p>
            <a:pPr marL="0" indent="0">
              <a:buNone/>
            </a:pPr>
            <a:r>
              <a:rPr lang="en-US" u="sng">
                <a:hlinkClick r:id="rId3"/>
              </a:rPr>
              <a:t>annualmeeting@apha.org</a:t>
            </a:r>
            <a:r>
              <a:rPr lang="en-US"/>
              <a:t> </a:t>
            </a:r>
          </a:p>
          <a:p>
            <a:endParaRPr lang="en-US"/>
          </a:p>
        </p:txBody>
      </p:sp>
      <p:pic>
        <p:nvPicPr>
          <p:cNvPr id="2" name="Picture 4" descr="Blue background with a building and syringe&#10;&#10;AI-generated content may be incorrect.">
            <a:extLst>
              <a:ext uri="{FF2B5EF4-FFF2-40B4-BE49-F238E27FC236}">
                <a16:creationId xmlns:a16="http://schemas.microsoft.com/office/drawing/2014/main" id="{DC42955B-BC8A-489D-CA08-2D429F450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5875"/>
            <a:ext cx="121920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00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C93F7-C578-4BBC-B2B7-8127BF06E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A2B87-7B87-9CB9-9ED7-1595EFAEA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721"/>
            <a:ext cx="10515600" cy="3706586"/>
          </a:xfrm>
        </p:spPr>
        <p:txBody>
          <a:bodyPr/>
          <a:lstStyle/>
          <a:p>
            <a:pPr lvl="0"/>
            <a:r>
              <a:rPr lang="en-US"/>
              <a:t>Welcome and Introductions</a:t>
            </a:r>
          </a:p>
          <a:p>
            <a:pPr lvl="0"/>
            <a:r>
              <a:rPr lang="en-US"/>
              <a:t>Presentation Formats</a:t>
            </a:r>
          </a:p>
          <a:p>
            <a:pPr lvl="0"/>
            <a:r>
              <a:rPr lang="en-US"/>
              <a:t>Preparing for your presentation</a:t>
            </a:r>
          </a:p>
          <a:p>
            <a:pPr lvl="0"/>
            <a:r>
              <a:rPr lang="en-US"/>
              <a:t>Tips for an effective and professional presentation delivery</a:t>
            </a:r>
          </a:p>
          <a:p>
            <a:pPr lvl="0"/>
            <a:r>
              <a:rPr lang="en-US"/>
              <a:t>Presenter Resources</a:t>
            </a:r>
          </a:p>
          <a:p>
            <a:pPr lvl="0"/>
            <a:r>
              <a:rPr lang="en-US"/>
              <a:t>Q&amp;A</a:t>
            </a:r>
          </a:p>
          <a:p>
            <a:pPr lvl="0"/>
            <a:r>
              <a:rPr lang="en-US"/>
              <a:t>Contacts</a:t>
            </a:r>
          </a:p>
          <a:p>
            <a:endParaRPr lang="en-US"/>
          </a:p>
        </p:txBody>
      </p:sp>
      <p:pic>
        <p:nvPicPr>
          <p:cNvPr id="4" name="Picture 4" descr="Blue background with a building and syringe&#10;&#10;AI-generated content may be incorrect.">
            <a:extLst>
              <a:ext uri="{FF2B5EF4-FFF2-40B4-BE49-F238E27FC236}">
                <a16:creationId xmlns:a16="http://schemas.microsoft.com/office/drawing/2014/main" id="{520E6982-57AE-9183-0BD7-2010867F3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2436"/>
            <a:ext cx="12192000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73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D0D78-5F86-95ED-1DE9-A44789DE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Presentation Formats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09223-09A8-0D1B-0040-7C82C56DD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Oral sessions  </a:t>
            </a:r>
          </a:p>
          <a:p>
            <a:pPr lvl="0"/>
            <a:r>
              <a:rPr lang="en-US"/>
              <a:t>Lightning sessions </a:t>
            </a:r>
          </a:p>
          <a:p>
            <a:pPr lvl="0"/>
            <a:r>
              <a:rPr lang="en-US"/>
              <a:t>Roundtable sessions </a:t>
            </a:r>
          </a:p>
          <a:p>
            <a:pPr lvl="0"/>
            <a:r>
              <a:rPr lang="en-US"/>
              <a:t>Poster sessions </a:t>
            </a:r>
          </a:p>
          <a:p>
            <a:endParaRPr lang="en-US"/>
          </a:p>
        </p:txBody>
      </p:sp>
      <p:pic>
        <p:nvPicPr>
          <p:cNvPr id="4" name="Picture 4" descr="Blue background with a building and syringe&#10;&#10;AI-generated content may be incorrect.">
            <a:extLst>
              <a:ext uri="{FF2B5EF4-FFF2-40B4-BE49-F238E27FC236}">
                <a16:creationId xmlns:a16="http://schemas.microsoft.com/office/drawing/2014/main" id="{E0616357-47A3-E4AA-BD96-48649A09A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5875"/>
            <a:ext cx="121920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14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95C7-C766-112C-70B0-33FD84F45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12323"/>
            <a:ext cx="10515600" cy="1853292"/>
          </a:xfrm>
        </p:spPr>
        <p:txBody>
          <a:bodyPr>
            <a:normAutofit/>
          </a:bodyPr>
          <a:lstStyle/>
          <a:p>
            <a:r>
              <a:rPr lang="en-US" sz="4000" b="1"/>
              <a:t>Preparing For Your Presentation (before/onsite)</a:t>
            </a:r>
            <a:endParaRPr lang="en-US" sz="4000"/>
          </a:p>
        </p:txBody>
      </p:sp>
      <p:pic>
        <p:nvPicPr>
          <p:cNvPr id="3" name="Picture 4" descr="Blue background with a building and syringe&#10;&#10;AI-generated content may be incorrect.">
            <a:extLst>
              <a:ext uri="{FF2B5EF4-FFF2-40B4-BE49-F238E27FC236}">
                <a16:creationId xmlns:a16="http://schemas.microsoft.com/office/drawing/2014/main" id="{334C3F0C-9001-1FF4-59C5-CA79115A6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3936"/>
            <a:ext cx="12192000" cy="149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39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1F946-8BA8-ADE5-C847-70C7E8C7D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42293-458A-53E7-DA03-E0CD689C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464"/>
            <a:ext cx="10515600" cy="777189"/>
          </a:xfrm>
        </p:spPr>
        <p:txBody>
          <a:bodyPr/>
          <a:lstStyle/>
          <a:p>
            <a:pPr algn="ctr"/>
            <a:r>
              <a:rPr lang="en-US" b="1" dirty="0"/>
              <a:t>Oral/Lightning Presenters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80AA64-853F-05EC-B98F-741FE9B01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736" y="899652"/>
            <a:ext cx="5157787" cy="284168"/>
          </a:xfrm>
        </p:spPr>
        <p:txBody>
          <a:bodyPr>
            <a:noAutofit/>
          </a:bodyPr>
          <a:lstStyle/>
          <a:p>
            <a:r>
              <a:rPr lang="en-US" dirty="0"/>
              <a:t>Before: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DF2AC-59F1-B8BD-C045-040502EB7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4522" y="1183820"/>
            <a:ext cx="5466217" cy="4384222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sz="2400" dirty="0"/>
              <a:t>Create your Slides (</a:t>
            </a:r>
            <a:r>
              <a:rPr lang="en-US" sz="2400" i="1" dirty="0"/>
              <a:t>lightning presenters – no more than 2-3 slides</a:t>
            </a:r>
            <a:r>
              <a:rPr lang="en-US" sz="2400" dirty="0"/>
              <a:t>).</a:t>
            </a:r>
          </a:p>
          <a:p>
            <a:pPr lvl="0"/>
            <a:r>
              <a:rPr lang="en-US" sz="2400" dirty="0"/>
              <a:t>Use a professional and consistent slide design.</a:t>
            </a:r>
          </a:p>
          <a:p>
            <a:pPr lvl="0"/>
            <a:r>
              <a:rPr lang="en-US" sz="2400" dirty="0"/>
              <a:t>Limit text – use bullet points and keywords, not full paragraphs.</a:t>
            </a:r>
          </a:p>
          <a:p>
            <a:pPr lvl="0"/>
            <a:r>
              <a:rPr lang="en-US" sz="2400" dirty="0"/>
              <a:t>Use charts, graphs, or infographics to present data visually.</a:t>
            </a:r>
          </a:p>
          <a:p>
            <a:pPr lvl="0"/>
            <a:r>
              <a:rPr lang="en-US" sz="2400" dirty="0"/>
              <a:t>Use high contrast colors and readable fonts (min. 24pt text).</a:t>
            </a:r>
          </a:p>
          <a:p>
            <a:pPr lvl="0"/>
            <a:r>
              <a:rPr lang="en-US" sz="2400" dirty="0"/>
              <a:t>Avoid overloading one slide with too much content.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C25300-A67D-A879-A9F1-FE08E31FE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04953" y="1183822"/>
            <a:ext cx="6002525" cy="451823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800" dirty="0"/>
              <a:t>Include your name and title on the first slide</a:t>
            </a:r>
          </a:p>
          <a:p>
            <a:pPr lvl="0"/>
            <a:r>
              <a:rPr lang="en-US" sz="3800" dirty="0"/>
              <a:t>Include your disclosure statement on the second slide </a:t>
            </a:r>
          </a:p>
          <a:p>
            <a:pPr lvl="0"/>
            <a:r>
              <a:rPr lang="en-US" sz="3800" dirty="0"/>
              <a:t>Videos must be embedded with burned in captions</a:t>
            </a:r>
          </a:p>
          <a:p>
            <a:r>
              <a:rPr lang="en-US" sz="3800" dirty="0"/>
              <a:t>Upload slides in advance of the meeting in your speakers’ corner by </a:t>
            </a:r>
            <a:r>
              <a:rPr lang="en-US" sz="3800" b="1" i="1" dirty="0"/>
              <a:t>Monday, October 27</a:t>
            </a:r>
            <a:r>
              <a:rPr lang="en-US" sz="3800" i="1" dirty="0"/>
              <a:t> </a:t>
            </a:r>
            <a:r>
              <a:rPr lang="en-US" sz="3800" b="1" i="1" dirty="0"/>
              <a:t>(11:59 pm PST). </a:t>
            </a:r>
            <a:r>
              <a:rPr lang="en-US" sz="3800" dirty="0"/>
              <a:t>Max file size: (</a:t>
            </a:r>
            <a:r>
              <a:rPr lang="en-US" sz="3800" b="1" dirty="0"/>
              <a:t>3MB</a:t>
            </a:r>
            <a:r>
              <a:rPr lang="en-US" sz="3800" dirty="0"/>
              <a:t>).</a:t>
            </a:r>
          </a:p>
          <a:p>
            <a:pPr lvl="0"/>
            <a:r>
              <a:rPr lang="en-US" sz="3800" dirty="0"/>
              <a:t>If you miss the deadline to upload, </a:t>
            </a:r>
            <a:r>
              <a:rPr lang="en-US" sz="3800" u="sng" dirty="0"/>
              <a:t>do not </a:t>
            </a:r>
            <a:r>
              <a:rPr lang="en-US" sz="3800" dirty="0"/>
              <a:t>send your file to APHA, instead, bring your file on a USB and go to the </a:t>
            </a:r>
            <a:r>
              <a:rPr lang="en-US" sz="3800" u="sng" dirty="0">
                <a:hlinkClick r:id="rId2"/>
              </a:rPr>
              <a:t>speaker ready room</a:t>
            </a:r>
            <a:r>
              <a:rPr lang="en-US" sz="3800" dirty="0"/>
              <a:t> at the property where your session is scheduled 2 hours before your </a:t>
            </a:r>
            <a:r>
              <a:rPr lang="en-US" sz="4400" dirty="0"/>
              <a:t>session starts</a:t>
            </a:r>
            <a:r>
              <a:rPr lang="en-US" sz="3800" dirty="0"/>
              <a:t>, or upload directly to the session room computer. </a:t>
            </a:r>
          </a:p>
          <a:p>
            <a:endParaRPr lang="en-US" dirty="0"/>
          </a:p>
        </p:txBody>
      </p:sp>
      <p:pic>
        <p:nvPicPr>
          <p:cNvPr id="9" name="Picture 4" descr="Blue background with a building and syringe&#10;&#10;AI-generated content may be incorrect.">
            <a:extLst>
              <a:ext uri="{FF2B5EF4-FFF2-40B4-BE49-F238E27FC236}">
                <a16:creationId xmlns:a16="http://schemas.microsoft.com/office/drawing/2014/main" id="{11EA59DF-9F26-03F6-3EA3-72A64D91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2210"/>
            <a:ext cx="12192000" cy="101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03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24B54-D1C9-58BC-BAEC-FB80D49A4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B9EAF-79AC-BB7E-4931-96F1F975D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464"/>
            <a:ext cx="10515600" cy="777189"/>
          </a:xfrm>
        </p:spPr>
        <p:txBody>
          <a:bodyPr/>
          <a:lstStyle/>
          <a:p>
            <a:pPr algn="ctr"/>
            <a:r>
              <a:rPr lang="en-US" b="1" dirty="0"/>
              <a:t>Oral/Lightning Presenters (cont’d)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A1003-9485-1ED9-74FC-C8E5CFEDD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190" y="1070183"/>
            <a:ext cx="5607797" cy="361802"/>
          </a:xfrm>
        </p:spPr>
        <p:txBody>
          <a:bodyPr>
            <a:noAutofit/>
          </a:bodyPr>
          <a:lstStyle/>
          <a:p>
            <a:r>
              <a:rPr lang="en-US" dirty="0"/>
              <a:t>Onsite: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7D56C-5E79-4E54-E01D-86F1F7DB2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8190" y="1708030"/>
            <a:ext cx="6047116" cy="3860014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sz="2000" dirty="0"/>
              <a:t>Arrive 15 minutes before the session starts</a:t>
            </a:r>
          </a:p>
          <a:p>
            <a:pPr lvl="0"/>
            <a:r>
              <a:rPr lang="en-US" sz="2000" dirty="0"/>
              <a:t>Introduce yourself to the session moderator</a:t>
            </a:r>
          </a:p>
          <a:p>
            <a:pPr lvl="0"/>
            <a:r>
              <a:rPr lang="en-US" sz="2000" dirty="0"/>
              <a:t>There will be a head table for 4. If more than 4 presenters are in your session, take a seat at the front of the room for easy access to the podium.</a:t>
            </a:r>
          </a:p>
          <a:p>
            <a:pPr lvl="0"/>
            <a:r>
              <a:rPr lang="en-US" sz="2000" dirty="0"/>
              <a:t>Presentations must be delivered using the session room computer only. </a:t>
            </a:r>
            <a:r>
              <a:rPr lang="en-US" sz="2000" b="1" dirty="0"/>
              <a:t>Do not</a:t>
            </a:r>
            <a:r>
              <a:rPr lang="en-US" sz="2000" dirty="0"/>
              <a:t> disconnect the session room computer or attempt to use a personal laptop.</a:t>
            </a:r>
          </a:p>
          <a:p>
            <a:pPr lvl="0"/>
            <a:endParaRPr lang="en-US" sz="1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FAF492-2230-E1CD-A207-8BFDDE9EB6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6549" y="1616526"/>
            <a:ext cx="4767944" cy="351881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This will disrupt the session recording technology.</a:t>
            </a:r>
          </a:p>
          <a:p>
            <a:pPr lvl="0"/>
            <a:r>
              <a:rPr lang="en-US" sz="2000" dirty="0"/>
              <a:t>Oral session presenters will have 15 minutes to present with Q&amp;A following the last presentation.</a:t>
            </a:r>
          </a:p>
          <a:p>
            <a:pPr lvl="0"/>
            <a:r>
              <a:rPr lang="en-US" sz="2000" dirty="0"/>
              <a:t>Lightning session presenters will have 5 minutes to present with Q&amp;A following the last presentation.</a:t>
            </a:r>
          </a:p>
          <a:p>
            <a:r>
              <a:rPr lang="en-US" sz="2000" dirty="0"/>
              <a:t>If the session moderator does not show, the first presenter on the schedule for oral/lightning sessions should start the session on-time.</a:t>
            </a:r>
          </a:p>
          <a:p>
            <a:endParaRPr lang="en-US" dirty="0"/>
          </a:p>
        </p:txBody>
      </p:sp>
      <p:pic>
        <p:nvPicPr>
          <p:cNvPr id="9" name="Picture 4" descr="Blue background with a building and syringe&#10;&#10;AI-generated content may be incorrect.">
            <a:extLst>
              <a:ext uri="{FF2B5EF4-FFF2-40B4-BE49-F238E27FC236}">
                <a16:creationId xmlns:a16="http://schemas.microsoft.com/office/drawing/2014/main" id="{77F894E4-4393-448D-26F2-1E1D94360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2210"/>
            <a:ext cx="12192000" cy="101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99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C5306-5171-D385-E30C-1EDDD8A74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"/>
            <a:ext cx="10515600" cy="785353"/>
          </a:xfrm>
        </p:spPr>
        <p:txBody>
          <a:bodyPr/>
          <a:lstStyle/>
          <a:p>
            <a:pPr algn="ctr"/>
            <a:r>
              <a:rPr lang="en-US" b="1"/>
              <a:t>Roundtable Presenters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E3781A-3C61-1E6C-648A-788582B71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16032"/>
            <a:ext cx="5157787" cy="4066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Before: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A2763-0351-0556-258F-AECAAAA36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722" y="1958197"/>
            <a:ext cx="5241471" cy="3381246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Know your table number (refer to the </a:t>
            </a:r>
            <a:r>
              <a:rPr lang="en-US" b="1" dirty="0"/>
              <a:t>mobile app</a:t>
            </a:r>
            <a:r>
              <a:rPr lang="en-US" dirty="0"/>
              <a:t> for the most up-to-date information as table numbers may change due to last minute cancellations)</a:t>
            </a:r>
          </a:p>
          <a:p>
            <a:pPr lvl="1"/>
            <a:r>
              <a:rPr lang="en-US" dirty="0"/>
              <a:t>Prepare for a discussion of your research/topic and not a formal podium presentation.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9C90CD-7CE0-5E35-DA9F-3D10AB77F3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06836" y="1958197"/>
            <a:ext cx="5603308" cy="3080128"/>
          </a:xfrm>
        </p:spPr>
        <p:txBody>
          <a:bodyPr>
            <a:normAutofit/>
          </a:bodyPr>
          <a:lstStyle/>
          <a:p>
            <a:r>
              <a:rPr lang="en-US" sz="2400" dirty="0"/>
              <a:t>You may bring a copy of your slides to help guide your discussion or share visuals on your personal laptop/device. Be sure your computer is fully charged.</a:t>
            </a:r>
          </a:p>
          <a:p>
            <a:r>
              <a:rPr lang="en-US" sz="2400" dirty="0"/>
              <a:t>You may upload a handout of your presentation in your speakers’ corner.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4" descr="Blue background with a building and syringe&#10;&#10;AI-generated content may be incorrect.">
            <a:extLst>
              <a:ext uri="{FF2B5EF4-FFF2-40B4-BE49-F238E27FC236}">
                <a16:creationId xmlns:a16="http://schemas.microsoft.com/office/drawing/2014/main" id="{B275AD73-0E24-B2C1-EF63-5A0B3A9CE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5821"/>
            <a:ext cx="12192000" cy="110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9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10924-5198-1447-5119-DFF99AA1D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4108E-8733-ED28-01DE-B7D9EA41C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"/>
            <a:ext cx="10515600" cy="785353"/>
          </a:xfrm>
        </p:spPr>
        <p:txBody>
          <a:bodyPr/>
          <a:lstStyle/>
          <a:p>
            <a:pPr algn="ctr"/>
            <a:r>
              <a:rPr lang="en-US" b="1" dirty="0"/>
              <a:t>Roundtable Presenters (cont’d)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815939-73E8-E0E4-F429-F1A8AB96B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899653"/>
            <a:ext cx="5157787" cy="454084"/>
          </a:xfrm>
        </p:spPr>
        <p:txBody>
          <a:bodyPr/>
          <a:lstStyle/>
          <a:p>
            <a:r>
              <a:rPr lang="en-US" dirty="0"/>
              <a:t>Onsite: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CB20-AB4A-F5EE-E2C9-CD166477A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722" y="1551213"/>
            <a:ext cx="5241471" cy="3788229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Arrive 15 minutes prior to the start of your session</a:t>
            </a:r>
          </a:p>
          <a:p>
            <a:pPr lvl="1"/>
            <a:r>
              <a:rPr lang="en-US" dirty="0"/>
              <a:t>Introduce yourself to the session moderator.</a:t>
            </a:r>
          </a:p>
          <a:p>
            <a:pPr lvl="1"/>
            <a:r>
              <a:rPr lang="en-US" dirty="0"/>
              <a:t>Find your assigned table number.</a:t>
            </a:r>
          </a:p>
          <a:p>
            <a:pPr lvl="1"/>
            <a:r>
              <a:rPr lang="en-US" dirty="0"/>
              <a:t>There is no audio-visual equipment provided for roundtable sessions.  </a:t>
            </a:r>
          </a:p>
          <a:p>
            <a:pPr lvl="1"/>
            <a:r>
              <a:rPr lang="en-US" dirty="0"/>
              <a:t>If the session moderator does not show, presenters should start their table discussions on time.</a:t>
            </a:r>
          </a:p>
          <a:p>
            <a:pPr lvl="1"/>
            <a:endParaRPr lang="en-US" sz="1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7ADDCA-C4E2-299B-B70A-7889B6EB3C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551213"/>
            <a:ext cx="5791200" cy="3487112"/>
          </a:xfrm>
        </p:spPr>
        <p:txBody>
          <a:bodyPr>
            <a:normAutofit/>
          </a:bodyPr>
          <a:lstStyle/>
          <a:p>
            <a:r>
              <a:rPr lang="en-US" sz="2400" dirty="0"/>
              <a:t>Presenters will give a 30-min presentation at their table. After round 1, moderator will prompt attendees to select a new table. Presenters should expect to give 2-3 rounds to different audiences.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4" descr="Blue background with a building and syringe&#10;&#10;AI-generated content may be incorrect.">
            <a:extLst>
              <a:ext uri="{FF2B5EF4-FFF2-40B4-BE49-F238E27FC236}">
                <a16:creationId xmlns:a16="http://schemas.microsoft.com/office/drawing/2014/main" id="{949DF622-6BB1-7613-58A0-4A0A4266D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5821"/>
            <a:ext cx="12192000" cy="110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38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6fe952b-2cb9-4c7c-8a21-6b9ee45a83bd">
      <Terms xmlns="http://schemas.microsoft.com/office/infopath/2007/PartnerControls"/>
    </lcf76f155ced4ddcb4097134ff3c332f>
    <TaxCatchAll xmlns="8398388b-5dd4-473b-b584-a67c8634dd1c" xsi:nil="true"/>
    <DueDate xmlns="16fe952b-2cb9-4c7c-8a21-6b9ee45a83b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ACB9807D48F942901E2CAE98C03F2F" ma:contentTypeVersion="19" ma:contentTypeDescription="Create a new document." ma:contentTypeScope="" ma:versionID="e8e1765720661cba432c7da592c3199d">
  <xsd:schema xmlns:xsd="http://www.w3.org/2001/XMLSchema" xmlns:xs="http://www.w3.org/2001/XMLSchema" xmlns:p="http://schemas.microsoft.com/office/2006/metadata/properties" xmlns:ns2="16fe952b-2cb9-4c7c-8a21-6b9ee45a83bd" xmlns:ns3="8398388b-5dd4-473b-b584-a67c8634dd1c" targetNamespace="http://schemas.microsoft.com/office/2006/metadata/properties" ma:root="true" ma:fieldsID="8e5a8103c294a7fc2ba786a9ddc4b76a" ns2:_="" ns3:_="">
    <xsd:import namespace="16fe952b-2cb9-4c7c-8a21-6b9ee45a83bd"/>
    <xsd:import namespace="8398388b-5dd4-473b-b584-a67c8634dd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DueDat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e952b-2cb9-4c7c-8a21-6b9ee45a8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ueDate" ma:index="14" nillable="true" ma:displayName="Due Date" ma:format="DateOnly" ma:internalName="DueDate">
      <xsd:simpleType>
        <xsd:restriction base="dms:DateTim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3b1fcbc-132b-4674-883d-7c266f61c7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8388b-5dd4-473b-b584-a67c8634dd1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4f20d29-53af-449b-9e7a-7bee3323264a}" ma:internalName="TaxCatchAll" ma:showField="CatchAllData" ma:web="8398388b-5dd4-473b-b584-a67c8634dd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066FA6-9619-481D-AD3E-B240247B01C7}">
  <ds:schemaRefs>
    <ds:schemaRef ds:uri="16fe952b-2cb9-4c7c-8a21-6b9ee45a83bd"/>
    <ds:schemaRef ds:uri="8398388b-5dd4-473b-b584-a67c8634dd1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F1911BC-B016-4D47-817C-8CA7F1538C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549E1B-396C-4CD0-AB0F-33741E00618C}">
  <ds:schemaRefs>
    <ds:schemaRef ds:uri="16fe952b-2cb9-4c7c-8a21-6b9ee45a83bd"/>
    <ds:schemaRef ds:uri="8398388b-5dd4-473b-b584-a67c8634dd1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1343</Words>
  <Application>Microsoft Office PowerPoint</Application>
  <PresentationFormat>Widescreen</PresentationFormat>
  <Paragraphs>151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PowerPoint Presentation</vt:lpstr>
      <vt:lpstr>ANNUAL MEETING SPEAKER TRAINING WEBINAR</vt:lpstr>
      <vt:lpstr>Agenda</vt:lpstr>
      <vt:lpstr>Presentation Formats</vt:lpstr>
      <vt:lpstr>Preparing For Your Presentation (before/onsite)</vt:lpstr>
      <vt:lpstr>Oral/Lightning Presenters</vt:lpstr>
      <vt:lpstr>Oral/Lightning Presenters (cont’d)</vt:lpstr>
      <vt:lpstr>Roundtable Presenters</vt:lpstr>
      <vt:lpstr>Roundtable Presenters (cont’d)</vt:lpstr>
      <vt:lpstr>Poster Presenters</vt:lpstr>
      <vt:lpstr>Poster Presenters (cont’d)</vt:lpstr>
      <vt:lpstr>Tips for an effective and professional presentation delivery</vt:lpstr>
      <vt:lpstr>Structure Your Presentation Clearly</vt:lpstr>
      <vt:lpstr>Practice Your Delivery</vt:lpstr>
      <vt:lpstr>Engage the Audience</vt:lpstr>
      <vt:lpstr>Engage the Audience (cont’d)</vt:lpstr>
      <vt:lpstr>Presenter Resources</vt:lpstr>
      <vt:lpstr>PowerPoint Presentation</vt:lpstr>
      <vt:lpstr>PowerPoint Presentation</vt:lpstr>
      <vt:lpstr>Questions?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Melissa Allbrandt</dc:creator>
  <cp:lastModifiedBy>Donna Wright</cp:lastModifiedBy>
  <cp:revision>36</cp:revision>
  <dcterms:created xsi:type="dcterms:W3CDTF">2025-10-08T19:15:04Z</dcterms:created>
  <dcterms:modified xsi:type="dcterms:W3CDTF">2025-10-13T16:51:59Z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0x010100C8ACB9807D48F942901E2CAE98C03F2F</vt:lpwstr>
  </property>
  <property fmtid="{D5CDD505-2E9C-101B-9397-08002B2CF9AE}" pid="3" name="MediaServiceImageTags">
    <vt:lpwstr/>
  </property>
</Properties>
</file>